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5" r:id="rId6"/>
    <p:sldId id="261" r:id="rId7"/>
    <p:sldId id="264" r:id="rId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2BA"/>
    <a:srgbClr val="3D2E32"/>
    <a:srgbClr val="81776F"/>
    <a:srgbClr val="81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p:cViewPr varScale="1">
        <p:scale>
          <a:sx n="70" d="100"/>
          <a:sy n="70" d="100"/>
        </p:scale>
        <p:origin x="-5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G:\VACUNACION%20UNIVERSAL\DOCUMENTACI&#211;N%20RECIBIDA\Graf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VACUNACION%20UNIVERSAL\DOCUMENTACI&#211;N%20RECIBIDA\Grafic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VACUNACION%20UNIVERSAL\DOCUMENTACI&#211;N%20RECIBIDA\Grafi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VACUNACION%20UNIVERSAL\DOCUMENTACI&#211;N%20RECIBIDA\Grafi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VACUNACION%20UNIVERSAL\DOCUMENTACI&#211;N%20RECIBIDA\Grafic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VACUNACION%20UNIVERSAL\DOCUMENTACI&#211;N%20RECIBIDA\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000"/>
            </a:pPr>
            <a:r>
              <a:rPr lang="es-MX" sz="1000" dirty="0"/>
              <a:t>Población Atendida</a:t>
            </a:r>
          </a:p>
        </c:rich>
      </c:tx>
      <c:layout/>
      <c:overlay val="0"/>
    </c:title>
    <c:autoTitleDeleted val="0"/>
    <c:plotArea>
      <c:layout/>
      <c:barChart>
        <c:barDir val="col"/>
        <c:grouping val="stacked"/>
        <c:varyColors val="0"/>
        <c:ser>
          <c:idx val="0"/>
          <c:order val="0"/>
          <c:tx>
            <c:strRef>
              <c:f>'1'!$B$31</c:f>
              <c:strCache>
                <c:ptCount val="1"/>
                <c:pt idx="0">
                  <c:v>Resto de grupos de edad</c:v>
                </c:pt>
              </c:strCache>
            </c:strRef>
          </c:tx>
          <c:invertIfNegative val="0"/>
          <c:dLbls>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'1'!$A$32</c:f>
              <c:numCache>
                <c:formatCode>General</c:formatCode>
                <c:ptCount val="1"/>
                <c:pt idx="0">
                  <c:v>2019</c:v>
                </c:pt>
              </c:numCache>
            </c:numRef>
          </c:cat>
          <c:val>
            <c:numRef>
              <c:f>'1'!$B$32</c:f>
              <c:numCache>
                <c:formatCode>#,##0</c:formatCode>
                <c:ptCount val="1"/>
                <c:pt idx="0">
                  <c:v>1130779</c:v>
                </c:pt>
              </c:numCache>
            </c:numRef>
          </c:val>
          <c:extLst xmlns:c16r2="http://schemas.microsoft.com/office/drawing/2015/06/chart">
            <c:ext xmlns:c16="http://schemas.microsoft.com/office/drawing/2014/chart" uri="{C3380CC4-5D6E-409C-BE32-E72D297353CC}">
              <c16:uniqueId val="{00000000-B7A1-4EC7-9EB1-AFAA495562C5}"/>
            </c:ext>
          </c:extLst>
        </c:ser>
        <c:ser>
          <c:idx val="1"/>
          <c:order val="1"/>
          <c:tx>
            <c:strRef>
              <c:f>'1'!$C$31</c:f>
              <c:strCache>
                <c:ptCount val="1"/>
                <c:pt idx="0">
                  <c:v>Niños menores de 8 años</c:v>
                </c:pt>
              </c:strCache>
            </c:strRef>
          </c:tx>
          <c:invertIfNegative val="0"/>
          <c:dLbls>
            <c:spPr>
              <a:noFill/>
              <a:ln>
                <a:noFill/>
              </a:ln>
              <a:effectLst/>
            </c:sp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'1'!$A$32</c:f>
              <c:numCache>
                <c:formatCode>General</c:formatCode>
                <c:ptCount val="1"/>
                <c:pt idx="0">
                  <c:v>2019</c:v>
                </c:pt>
              </c:numCache>
            </c:numRef>
          </c:cat>
          <c:val>
            <c:numRef>
              <c:f>'1'!$C$32</c:f>
              <c:numCache>
                <c:formatCode>#,##0</c:formatCode>
                <c:ptCount val="1"/>
                <c:pt idx="0">
                  <c:v>173629</c:v>
                </c:pt>
              </c:numCache>
            </c:numRef>
          </c:val>
          <c:extLst xmlns:c16r2="http://schemas.microsoft.com/office/drawing/2015/06/chart">
            <c:ext xmlns:c16="http://schemas.microsoft.com/office/drawing/2014/chart" uri="{C3380CC4-5D6E-409C-BE32-E72D297353CC}">
              <c16:uniqueId val="{00000001-B7A1-4EC7-9EB1-AFAA495562C5}"/>
            </c:ext>
          </c:extLst>
        </c:ser>
        <c:dLbls>
          <c:dLblPos val="inBase"/>
          <c:showLegendKey val="0"/>
          <c:showVal val="1"/>
          <c:showCatName val="0"/>
          <c:showSerName val="0"/>
          <c:showPercent val="0"/>
          <c:showBubbleSize val="0"/>
        </c:dLbls>
        <c:gapWidth val="55"/>
        <c:overlap val="100"/>
        <c:axId val="179865088"/>
        <c:axId val="179866624"/>
      </c:barChart>
      <c:catAx>
        <c:axId val="179865088"/>
        <c:scaling>
          <c:orientation val="minMax"/>
        </c:scaling>
        <c:delete val="0"/>
        <c:axPos val="b"/>
        <c:numFmt formatCode="General" sourceLinked="1"/>
        <c:majorTickMark val="none"/>
        <c:minorTickMark val="none"/>
        <c:tickLblPos val="nextTo"/>
        <c:crossAx val="179866624"/>
        <c:crosses val="autoZero"/>
        <c:auto val="1"/>
        <c:lblAlgn val="ctr"/>
        <c:lblOffset val="100"/>
        <c:noMultiLvlLbl val="0"/>
      </c:catAx>
      <c:valAx>
        <c:axId val="179866624"/>
        <c:scaling>
          <c:orientation val="minMax"/>
        </c:scaling>
        <c:delete val="0"/>
        <c:axPos val="l"/>
        <c:majorGridlines/>
        <c:title>
          <c:tx>
            <c:rich>
              <a:bodyPr rot="-5400000" vert="horz"/>
              <a:lstStyle/>
              <a:p>
                <a:pPr>
                  <a:defRPr/>
                </a:pPr>
                <a:r>
                  <a:rPr lang="en-US" dirty="0"/>
                  <a:t>Personas</a:t>
                </a:r>
              </a:p>
            </c:rich>
          </c:tx>
          <c:layout/>
          <c:overlay val="0"/>
        </c:title>
        <c:numFmt formatCode="#,##0" sourceLinked="1"/>
        <c:majorTickMark val="none"/>
        <c:minorTickMark val="none"/>
        <c:tickLblPos val="nextTo"/>
        <c:crossAx val="179865088"/>
        <c:crosses val="autoZero"/>
        <c:crossBetween val="between"/>
      </c:valAx>
    </c:plotArea>
    <c:legend>
      <c:legendPos val="r"/>
      <c:layout>
        <c:manualLayout>
          <c:xMode val="edge"/>
          <c:yMode val="edge"/>
          <c:x val="0.58491598457182292"/>
          <c:y val="0.42323714009634916"/>
          <c:w val="0.33561395488700896"/>
          <c:h val="0.35071406038688929"/>
        </c:manualLayout>
      </c:layout>
      <c:overlay val="0"/>
    </c:legend>
    <c:plotVisOnly val="1"/>
    <c:dispBlanksAs val="gap"/>
    <c:showDLblsOverMax val="0"/>
  </c:chart>
  <c:txPr>
    <a:bodyPr/>
    <a:lstStyle/>
    <a:p>
      <a:pPr>
        <a:defRPr sz="900" b="1"/>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a:pPr>
            <a:r>
              <a:rPr lang="es-MX" dirty="0"/>
              <a:t>Gráfico comparativo</a:t>
            </a:r>
          </a:p>
        </c:rich>
      </c:tx>
      <c:layout/>
      <c:overlay val="0"/>
    </c:title>
    <c:autoTitleDeleted val="0"/>
    <c:plotArea>
      <c:layout/>
      <c:barChart>
        <c:barDir val="col"/>
        <c:grouping val="clustered"/>
        <c:varyColors val="0"/>
        <c:ser>
          <c:idx val="0"/>
          <c:order val="0"/>
          <c:tx>
            <c:strRef>
              <c:f>'1'!$B$44</c:f>
              <c:strCache>
                <c:ptCount val="1"/>
                <c:pt idx="0">
                  <c:v>2018</c:v>
                </c:pt>
              </c:strCache>
            </c:strRef>
          </c:tx>
          <c:spPr>
            <a:scene3d>
              <a:camera prst="orthographicFront"/>
              <a:lightRig rig="threePt" dir="t">
                <a:rot lat="0" lon="0" rev="1200000"/>
              </a:lightRig>
            </a:scene3d>
            <a:sp3d>
              <a:bevelT w="63500" h="25400" prst="coolSlant"/>
            </a:sp3d>
          </c:spPr>
          <c:invertIfNegative val="0"/>
          <c:cat>
            <c:strRef>
              <c:f>'1'!$A$45:$A$48</c:f>
              <c:strCache>
                <c:ptCount val="4"/>
                <c:pt idx="0">
                  <c:v>Menor de un año</c:v>
                </c:pt>
                <c:pt idx="1">
                  <c:v>Un año</c:v>
                </c:pt>
                <c:pt idx="2">
                  <c:v>Cuatro años</c:v>
                </c:pt>
                <c:pt idx="3">
                  <c:v>Seis años</c:v>
                </c:pt>
              </c:strCache>
            </c:strRef>
          </c:cat>
          <c:val>
            <c:numRef>
              <c:f>'1'!$B$45:$B$48</c:f>
              <c:numCache>
                <c:formatCode>0.0%</c:formatCode>
                <c:ptCount val="4"/>
                <c:pt idx="0">
                  <c:v>0.92600000000000005</c:v>
                </c:pt>
                <c:pt idx="1">
                  <c:v>0.91300000000000003</c:v>
                </c:pt>
                <c:pt idx="2">
                  <c:v>0.83299999999999996</c:v>
                </c:pt>
                <c:pt idx="3">
                  <c:v>1.093</c:v>
                </c:pt>
              </c:numCache>
            </c:numRef>
          </c:val>
          <c:extLst xmlns:c16r2="http://schemas.microsoft.com/office/drawing/2015/06/chart">
            <c:ext xmlns:c16="http://schemas.microsoft.com/office/drawing/2014/chart" uri="{C3380CC4-5D6E-409C-BE32-E72D297353CC}">
              <c16:uniqueId val="{00000000-9304-4BFA-8801-D77954E32DA5}"/>
            </c:ext>
          </c:extLst>
        </c:ser>
        <c:ser>
          <c:idx val="1"/>
          <c:order val="1"/>
          <c:tx>
            <c:strRef>
              <c:f>'1'!$C$44</c:f>
              <c:strCache>
                <c:ptCount val="1"/>
                <c:pt idx="0">
                  <c:v>2019</c:v>
                </c:pt>
              </c:strCache>
            </c:strRef>
          </c:tx>
          <c:spPr>
            <a:scene3d>
              <a:camera prst="orthographicFront"/>
              <a:lightRig rig="threePt" dir="t">
                <a:rot lat="0" lon="0" rev="1200000"/>
              </a:lightRig>
            </a:scene3d>
            <a:sp3d>
              <a:bevelT w="63500" h="25400" prst="coolSlant"/>
            </a:sp3d>
          </c:spPr>
          <c:invertIfNegative val="0"/>
          <c:cat>
            <c:strRef>
              <c:f>'1'!$A$45:$A$48</c:f>
              <c:strCache>
                <c:ptCount val="4"/>
                <c:pt idx="0">
                  <c:v>Menor de un año</c:v>
                </c:pt>
                <c:pt idx="1">
                  <c:v>Un año</c:v>
                </c:pt>
                <c:pt idx="2">
                  <c:v>Cuatro años</c:v>
                </c:pt>
                <c:pt idx="3">
                  <c:v>Seis años</c:v>
                </c:pt>
              </c:strCache>
            </c:strRef>
          </c:cat>
          <c:val>
            <c:numRef>
              <c:f>'1'!$C$45:$C$48</c:f>
              <c:numCache>
                <c:formatCode>0.0%</c:formatCode>
                <c:ptCount val="4"/>
                <c:pt idx="0">
                  <c:v>0.91700000000000004</c:v>
                </c:pt>
                <c:pt idx="1">
                  <c:v>0.83499999999999996</c:v>
                </c:pt>
                <c:pt idx="2">
                  <c:v>0.82599999999999996</c:v>
                </c:pt>
                <c:pt idx="3">
                  <c:v>0.75700000000000001</c:v>
                </c:pt>
              </c:numCache>
            </c:numRef>
          </c:val>
          <c:extLst xmlns:c16r2="http://schemas.microsoft.com/office/drawing/2015/06/chart">
            <c:ext xmlns:c16="http://schemas.microsoft.com/office/drawing/2014/chart" uri="{C3380CC4-5D6E-409C-BE32-E72D297353CC}">
              <c16:uniqueId val="{00000001-9304-4BFA-8801-D77954E32DA5}"/>
            </c:ext>
          </c:extLst>
        </c:ser>
        <c:dLbls>
          <c:showLegendKey val="0"/>
          <c:showVal val="0"/>
          <c:showCatName val="0"/>
          <c:showSerName val="0"/>
          <c:showPercent val="0"/>
          <c:showBubbleSize val="0"/>
        </c:dLbls>
        <c:gapWidth val="150"/>
        <c:axId val="180102272"/>
        <c:axId val="180103808"/>
      </c:barChart>
      <c:catAx>
        <c:axId val="180102272"/>
        <c:scaling>
          <c:orientation val="minMax"/>
        </c:scaling>
        <c:delete val="0"/>
        <c:axPos val="b"/>
        <c:numFmt formatCode="General" sourceLinked="1"/>
        <c:majorTickMark val="none"/>
        <c:minorTickMark val="none"/>
        <c:tickLblPos val="nextTo"/>
        <c:crossAx val="180103808"/>
        <c:crosses val="autoZero"/>
        <c:auto val="1"/>
        <c:lblAlgn val="ctr"/>
        <c:lblOffset val="100"/>
        <c:noMultiLvlLbl val="0"/>
      </c:catAx>
      <c:valAx>
        <c:axId val="180103808"/>
        <c:scaling>
          <c:orientation val="minMax"/>
        </c:scaling>
        <c:delete val="0"/>
        <c:axPos val="l"/>
        <c:majorGridlines/>
        <c:numFmt formatCode="0.0%" sourceLinked="1"/>
        <c:majorTickMark val="none"/>
        <c:minorTickMark val="none"/>
        <c:tickLblPos val="nextTo"/>
        <c:crossAx val="180102272"/>
        <c:crosses val="autoZero"/>
        <c:crossBetween val="between"/>
      </c:valAx>
      <c:dTable>
        <c:showHorzBorder val="0"/>
        <c:showVertBorder val="0"/>
        <c:showOutline val="1"/>
        <c:showKeys val="1"/>
      </c:dTable>
    </c:plotArea>
    <c:plotVisOnly val="1"/>
    <c:dispBlanksAs val="gap"/>
    <c:showDLblsOverMax val="0"/>
  </c:chart>
  <c:txPr>
    <a:bodyPr/>
    <a:lstStyle/>
    <a:p>
      <a:pPr>
        <a:defRPr sz="900" b="1"/>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0.30583730264789849"/>
          <c:y val="8.2166175649756826E-2"/>
          <c:w val="0.67237621245219414"/>
          <c:h val="0.67382028016489703"/>
        </c:manualLayout>
      </c:layout>
      <c:barChart>
        <c:barDir val="bar"/>
        <c:grouping val="clustered"/>
        <c:varyColors val="0"/>
        <c:ser>
          <c:idx val="0"/>
          <c:order val="0"/>
          <c:tx>
            <c:strRef>
              <c:f>'2'!$B$4</c:f>
              <c:strCache>
                <c:ptCount val="1"/>
                <c:pt idx="0">
                  <c:v>Niños menores de 8 años</c:v>
                </c:pt>
              </c:strCache>
            </c:strRef>
          </c:tx>
          <c:spPr>
            <a:solidFill>
              <a:srgbClr val="0070C0"/>
            </a:solidFill>
            <a:effectLst>
              <a:outerShdw blurRad="63500" sx="102000" sy="102000" algn="ctr" rotWithShape="0">
                <a:prstClr val="black">
                  <a:alpha val="40000"/>
                </a:prstClr>
              </a:outerShdw>
            </a:effectLst>
            <a:scene3d>
              <a:camera prst="orthographicFront"/>
              <a:lightRig rig="threePt" dir="t"/>
            </a:scene3d>
            <a:sp3d>
              <a:bevelT w="165100" prst="coolSlant"/>
            </a:sp3d>
          </c:spPr>
          <c:invertIfNegative val="0"/>
          <c:dLbls>
            <c:spPr>
              <a:noFill/>
              <a:ln>
                <a:noFill/>
              </a:ln>
              <a:effectLst/>
            </c:spPr>
            <c:txPr>
              <a:bodyPr/>
              <a:lstStyle/>
              <a:p>
                <a:pPr>
                  <a:defRPr sz="850" b="1"/>
                </a:pPr>
                <a:endParaRPr lang="es-MX"/>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'2'!$C$3:$E$3</c:f>
              <c:strCache>
                <c:ptCount val="3"/>
                <c:pt idx="0">
                  <c:v>Población Objetivo</c:v>
                </c:pt>
                <c:pt idx="1">
                  <c:v>Población Atendida</c:v>
                </c:pt>
                <c:pt idx="2">
                  <c:v>Población Potencial</c:v>
                </c:pt>
              </c:strCache>
            </c:strRef>
          </c:cat>
          <c:val>
            <c:numRef>
              <c:f>'2'!$C$4:$E$4</c:f>
              <c:numCache>
                <c:formatCode>#,##0</c:formatCode>
                <c:ptCount val="3"/>
                <c:pt idx="0">
                  <c:v>173629</c:v>
                </c:pt>
                <c:pt idx="1">
                  <c:v>173629</c:v>
                </c:pt>
                <c:pt idx="2">
                  <c:v>409175</c:v>
                </c:pt>
              </c:numCache>
            </c:numRef>
          </c:val>
          <c:extLst xmlns:c16r2="http://schemas.microsoft.com/office/drawing/2015/06/chart">
            <c:ext xmlns:c16="http://schemas.microsoft.com/office/drawing/2014/chart" uri="{C3380CC4-5D6E-409C-BE32-E72D297353CC}">
              <c16:uniqueId val="{00000000-2309-8647-894E-C819881AAA08}"/>
            </c:ext>
          </c:extLst>
        </c:ser>
        <c:dLbls>
          <c:dLblPos val="outEnd"/>
          <c:showLegendKey val="0"/>
          <c:showVal val="1"/>
          <c:showCatName val="0"/>
          <c:showSerName val="0"/>
          <c:showPercent val="0"/>
          <c:showBubbleSize val="0"/>
        </c:dLbls>
        <c:gapWidth val="150"/>
        <c:overlap val="-25"/>
        <c:axId val="180144384"/>
        <c:axId val="180335744"/>
      </c:barChart>
      <c:catAx>
        <c:axId val="180144384"/>
        <c:scaling>
          <c:orientation val="minMax"/>
        </c:scaling>
        <c:delete val="0"/>
        <c:axPos val="l"/>
        <c:numFmt formatCode="General" sourceLinked="0"/>
        <c:majorTickMark val="out"/>
        <c:minorTickMark val="none"/>
        <c:tickLblPos val="nextTo"/>
        <c:txPr>
          <a:bodyPr/>
          <a:lstStyle/>
          <a:p>
            <a:pPr>
              <a:defRPr sz="850" b="1"/>
            </a:pPr>
            <a:endParaRPr lang="es-MX"/>
          </a:p>
        </c:txPr>
        <c:crossAx val="180335744"/>
        <c:crosses val="autoZero"/>
        <c:auto val="1"/>
        <c:lblAlgn val="ctr"/>
        <c:lblOffset val="100"/>
        <c:noMultiLvlLbl val="0"/>
      </c:catAx>
      <c:valAx>
        <c:axId val="180335744"/>
        <c:scaling>
          <c:orientation val="minMax"/>
        </c:scaling>
        <c:delete val="1"/>
        <c:axPos val="b"/>
        <c:numFmt formatCode="#,##0" sourceLinked="1"/>
        <c:majorTickMark val="none"/>
        <c:minorTickMark val="none"/>
        <c:tickLblPos val="nextTo"/>
        <c:crossAx val="180144384"/>
        <c:crosses val="autoZero"/>
        <c:crossBetween val="between"/>
      </c:valAx>
    </c:plotArea>
    <c:legend>
      <c:legendPos val="b"/>
      <c:layout/>
      <c:overlay val="0"/>
      <c:txPr>
        <a:bodyPr/>
        <a:lstStyle/>
        <a:p>
          <a:pPr>
            <a:defRPr sz="850"/>
          </a:pPr>
          <a:endParaRPr lang="es-MX"/>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0"/>
      <c:rotY val="0"/>
      <c:rAngAx val="0"/>
      <c:perspective val="0"/>
    </c:view3D>
    <c:floor>
      <c:thickness val="0"/>
    </c:floor>
    <c:sideWall>
      <c:thickness val="0"/>
    </c:sideWall>
    <c:backWall>
      <c:thickness val="0"/>
    </c:backWall>
    <c:plotArea>
      <c:layout/>
      <c:bar3DChart>
        <c:barDir val="bar"/>
        <c:grouping val="stacked"/>
        <c:varyColors val="0"/>
        <c:ser>
          <c:idx val="0"/>
          <c:order val="0"/>
          <c:tx>
            <c:strRef>
              <c:f>'3'!$B$36</c:f>
              <c:strCache>
                <c:ptCount val="1"/>
                <c:pt idx="0">
                  <c:v>Resto de grupos de edad</c:v>
                </c:pt>
              </c:strCache>
            </c:strRef>
          </c:tx>
          <c:invertIfNegative val="0"/>
          <c:dLbls>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'3'!$A$37</c:f>
              <c:numCache>
                <c:formatCode>General</c:formatCode>
                <c:ptCount val="1"/>
                <c:pt idx="0">
                  <c:v>2019</c:v>
                </c:pt>
              </c:numCache>
            </c:numRef>
          </c:cat>
          <c:val>
            <c:numRef>
              <c:f>'3'!$B$37</c:f>
              <c:numCache>
                <c:formatCode>#,##0</c:formatCode>
                <c:ptCount val="1"/>
                <c:pt idx="0">
                  <c:v>1130779</c:v>
                </c:pt>
              </c:numCache>
            </c:numRef>
          </c:val>
          <c:extLst xmlns:c16r2="http://schemas.microsoft.com/office/drawing/2015/06/chart">
            <c:ext xmlns:c16="http://schemas.microsoft.com/office/drawing/2014/chart" uri="{C3380CC4-5D6E-409C-BE32-E72D297353CC}">
              <c16:uniqueId val="{00000000-0F92-8A4B-ACE3-64D84A3ADB29}"/>
            </c:ext>
          </c:extLst>
        </c:ser>
        <c:ser>
          <c:idx val="1"/>
          <c:order val="1"/>
          <c:tx>
            <c:strRef>
              <c:f>'3'!$C$36</c:f>
              <c:strCache>
                <c:ptCount val="1"/>
                <c:pt idx="0">
                  <c:v>Niños menores de 8 años</c:v>
                </c:pt>
              </c:strCache>
            </c:strRef>
          </c:tx>
          <c:invertIfNegative val="0"/>
          <c:dLbls>
            <c:spPr>
              <a:noFill/>
              <a:ln>
                <a:noFill/>
              </a:ln>
              <a:effectLst/>
            </c:spPr>
            <c:txPr>
              <a:bodyPr/>
              <a:lstStyle/>
              <a:p>
                <a:pPr>
                  <a:defRPr>
                    <a:solidFill>
                      <a:schemeClr val="bg1"/>
                    </a:solidFill>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'3'!$A$37</c:f>
              <c:numCache>
                <c:formatCode>General</c:formatCode>
                <c:ptCount val="1"/>
                <c:pt idx="0">
                  <c:v>2019</c:v>
                </c:pt>
              </c:numCache>
            </c:numRef>
          </c:cat>
          <c:val>
            <c:numRef>
              <c:f>'3'!$C$37</c:f>
              <c:numCache>
                <c:formatCode>#,##0</c:formatCode>
                <c:ptCount val="1"/>
                <c:pt idx="0">
                  <c:v>173629</c:v>
                </c:pt>
              </c:numCache>
            </c:numRef>
          </c:val>
          <c:extLst xmlns:c16r2="http://schemas.microsoft.com/office/drawing/2015/06/chart">
            <c:ext xmlns:c16="http://schemas.microsoft.com/office/drawing/2014/chart" uri="{C3380CC4-5D6E-409C-BE32-E72D297353CC}">
              <c16:uniqueId val="{00000001-0F92-8A4B-ACE3-64D84A3ADB29}"/>
            </c:ext>
          </c:extLst>
        </c:ser>
        <c:dLbls>
          <c:showLegendKey val="0"/>
          <c:showVal val="1"/>
          <c:showCatName val="0"/>
          <c:showSerName val="0"/>
          <c:showPercent val="0"/>
          <c:showBubbleSize val="0"/>
        </c:dLbls>
        <c:gapWidth val="75"/>
        <c:shape val="box"/>
        <c:axId val="180405760"/>
        <c:axId val="180407296"/>
        <c:axId val="0"/>
      </c:bar3DChart>
      <c:catAx>
        <c:axId val="180405760"/>
        <c:scaling>
          <c:orientation val="minMax"/>
        </c:scaling>
        <c:delete val="0"/>
        <c:axPos val="l"/>
        <c:numFmt formatCode="General" sourceLinked="1"/>
        <c:majorTickMark val="none"/>
        <c:minorTickMark val="none"/>
        <c:tickLblPos val="nextTo"/>
        <c:crossAx val="180407296"/>
        <c:crosses val="autoZero"/>
        <c:auto val="1"/>
        <c:lblAlgn val="ctr"/>
        <c:lblOffset val="100"/>
        <c:noMultiLvlLbl val="0"/>
      </c:catAx>
      <c:valAx>
        <c:axId val="180407296"/>
        <c:scaling>
          <c:orientation val="minMax"/>
        </c:scaling>
        <c:delete val="0"/>
        <c:axPos val="b"/>
        <c:numFmt formatCode="#,##0" sourceLinked="1"/>
        <c:majorTickMark val="none"/>
        <c:minorTickMark val="none"/>
        <c:tickLblPos val="nextTo"/>
        <c:crossAx val="180405760"/>
        <c:crosses val="autoZero"/>
        <c:crossBetween val="between"/>
      </c:valAx>
    </c:plotArea>
    <c:legend>
      <c:legendPos val="b"/>
      <c:layout/>
      <c:overlay val="0"/>
    </c:legend>
    <c:plotVisOnly val="1"/>
    <c:dispBlanksAs val="gap"/>
    <c:showDLblsOverMax val="0"/>
  </c:chart>
  <c:txPr>
    <a:bodyPr/>
    <a:lstStyle/>
    <a:p>
      <a:pPr>
        <a:defRPr sz="800" b="1"/>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lineChart>
        <c:grouping val="standard"/>
        <c:varyColors val="0"/>
        <c:ser>
          <c:idx val="0"/>
          <c:order val="0"/>
          <c:tx>
            <c:strRef>
              <c:f>'3'!$C$14</c:f>
              <c:strCache>
                <c:ptCount val="1"/>
                <c:pt idx="0">
                  <c:v>(%) Capacitaciones programadas</c:v>
                </c:pt>
              </c:strCache>
            </c:strRef>
          </c:tx>
          <c:marker>
            <c:spPr>
              <a:scene3d>
                <a:camera prst="orthographicFront"/>
                <a:lightRig rig="balanced" dir="t">
                  <a:rot lat="0" lon="0" rev="8700000"/>
                </a:lightRig>
              </a:scene3d>
              <a:sp3d>
                <a:bevelT w="190500" h="38100" prst="coolSlant"/>
              </a:sp3d>
            </c:spPr>
          </c:marker>
          <c:cat>
            <c:numRef>
              <c:f>'3'!$A$15:$A$21</c:f>
              <c:numCache>
                <c:formatCode>General</c:formatCode>
                <c:ptCount val="7"/>
                <c:pt idx="0">
                  <c:v>2013</c:v>
                </c:pt>
                <c:pt idx="1">
                  <c:v>2014</c:v>
                </c:pt>
                <c:pt idx="2">
                  <c:v>2015</c:v>
                </c:pt>
                <c:pt idx="3">
                  <c:v>2016</c:v>
                </c:pt>
                <c:pt idx="4">
                  <c:v>2017</c:v>
                </c:pt>
                <c:pt idx="5">
                  <c:v>2018</c:v>
                </c:pt>
                <c:pt idx="6">
                  <c:v>2019</c:v>
                </c:pt>
              </c:numCache>
            </c:numRef>
          </c:cat>
          <c:val>
            <c:numRef>
              <c:f>'3'!$C$15:$C$21</c:f>
              <c:numCache>
                <c:formatCode>0%</c:formatCode>
                <c:ptCount val="7"/>
                <c:pt idx="0">
                  <c:v>0.9</c:v>
                </c:pt>
                <c:pt idx="1">
                  <c:v>0.9</c:v>
                </c:pt>
                <c:pt idx="2">
                  <c:v>0.9</c:v>
                </c:pt>
                <c:pt idx="3">
                  <c:v>0.9</c:v>
                </c:pt>
                <c:pt idx="4">
                  <c:v>1</c:v>
                </c:pt>
                <c:pt idx="5">
                  <c:v>1</c:v>
                </c:pt>
                <c:pt idx="6">
                  <c:v>1</c:v>
                </c:pt>
              </c:numCache>
            </c:numRef>
          </c:val>
          <c:smooth val="0"/>
          <c:extLst xmlns:c16r2="http://schemas.microsoft.com/office/drawing/2015/06/chart">
            <c:ext xmlns:c16="http://schemas.microsoft.com/office/drawing/2014/chart" uri="{C3380CC4-5D6E-409C-BE32-E72D297353CC}">
              <c16:uniqueId val="{00000000-99BD-894D-8D0C-EB5C5D7AB6AB}"/>
            </c:ext>
          </c:extLst>
        </c:ser>
        <c:ser>
          <c:idx val="1"/>
          <c:order val="1"/>
          <c:tx>
            <c:strRef>
              <c:f>'3'!$D$14</c:f>
              <c:strCache>
                <c:ptCount val="1"/>
                <c:pt idx="0">
                  <c:v>(%) Capacitaciones realizadas</c:v>
                </c:pt>
              </c:strCache>
            </c:strRef>
          </c:tx>
          <c:cat>
            <c:numRef>
              <c:f>'3'!$A$15:$A$21</c:f>
              <c:numCache>
                <c:formatCode>General</c:formatCode>
                <c:ptCount val="7"/>
                <c:pt idx="0">
                  <c:v>2013</c:v>
                </c:pt>
                <c:pt idx="1">
                  <c:v>2014</c:v>
                </c:pt>
                <c:pt idx="2">
                  <c:v>2015</c:v>
                </c:pt>
                <c:pt idx="3">
                  <c:v>2016</c:v>
                </c:pt>
                <c:pt idx="4">
                  <c:v>2017</c:v>
                </c:pt>
                <c:pt idx="5">
                  <c:v>2018</c:v>
                </c:pt>
                <c:pt idx="6">
                  <c:v>2019</c:v>
                </c:pt>
              </c:numCache>
            </c:numRef>
          </c:cat>
          <c:val>
            <c:numRef>
              <c:f>'3'!$D$15:$D$21</c:f>
              <c:numCache>
                <c:formatCode>0%</c:formatCode>
                <c:ptCount val="7"/>
                <c:pt idx="0">
                  <c:v>1</c:v>
                </c:pt>
                <c:pt idx="1">
                  <c:v>1</c:v>
                </c:pt>
                <c:pt idx="2">
                  <c:v>1</c:v>
                </c:pt>
                <c:pt idx="3">
                  <c:v>1</c:v>
                </c:pt>
                <c:pt idx="4">
                  <c:v>1</c:v>
                </c:pt>
                <c:pt idx="5">
                  <c:v>1</c:v>
                </c:pt>
                <c:pt idx="6">
                  <c:v>1</c:v>
                </c:pt>
              </c:numCache>
            </c:numRef>
          </c:val>
          <c:smooth val="0"/>
          <c:extLst xmlns:c16r2="http://schemas.microsoft.com/office/drawing/2015/06/chart">
            <c:ext xmlns:c16="http://schemas.microsoft.com/office/drawing/2014/chart" uri="{C3380CC4-5D6E-409C-BE32-E72D297353CC}">
              <c16:uniqueId val="{00000001-99BD-894D-8D0C-EB5C5D7AB6AB}"/>
            </c:ext>
          </c:extLst>
        </c:ser>
        <c:dLbls>
          <c:showLegendKey val="0"/>
          <c:showVal val="0"/>
          <c:showCatName val="0"/>
          <c:showSerName val="0"/>
          <c:showPercent val="0"/>
          <c:showBubbleSize val="0"/>
        </c:dLbls>
        <c:marker val="1"/>
        <c:smooth val="0"/>
        <c:axId val="180495104"/>
        <c:axId val="180496640"/>
      </c:lineChart>
      <c:catAx>
        <c:axId val="180495104"/>
        <c:scaling>
          <c:orientation val="minMax"/>
        </c:scaling>
        <c:delete val="0"/>
        <c:axPos val="b"/>
        <c:numFmt formatCode="General" sourceLinked="1"/>
        <c:majorTickMark val="out"/>
        <c:minorTickMark val="none"/>
        <c:tickLblPos val="nextTo"/>
        <c:crossAx val="180496640"/>
        <c:crosses val="autoZero"/>
        <c:auto val="1"/>
        <c:lblAlgn val="ctr"/>
        <c:lblOffset val="100"/>
        <c:noMultiLvlLbl val="0"/>
      </c:catAx>
      <c:valAx>
        <c:axId val="180496640"/>
        <c:scaling>
          <c:orientation val="minMax"/>
        </c:scaling>
        <c:delete val="0"/>
        <c:axPos val="l"/>
        <c:majorGridlines/>
        <c:numFmt formatCode="0%" sourceLinked="1"/>
        <c:majorTickMark val="none"/>
        <c:minorTickMark val="none"/>
        <c:tickLblPos val="nextTo"/>
        <c:crossAx val="180495104"/>
        <c:crosses val="autoZero"/>
        <c:crossBetween val="between"/>
      </c:valAx>
    </c:plotArea>
    <c:legend>
      <c:legendPos val="b"/>
      <c:layout/>
      <c:overlay val="0"/>
    </c:legend>
    <c:plotVisOnly val="1"/>
    <c:dispBlanksAs val="gap"/>
    <c:showDLblsOverMax val="0"/>
  </c:chart>
  <c:txPr>
    <a:bodyPr/>
    <a:lstStyle/>
    <a:p>
      <a:pPr>
        <a:defRPr sz="900" b="1"/>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lineChart>
        <c:grouping val="standard"/>
        <c:varyColors val="0"/>
        <c:ser>
          <c:idx val="0"/>
          <c:order val="0"/>
          <c:tx>
            <c:strRef>
              <c:f>'3'!$C$23</c:f>
              <c:strCache>
                <c:ptCount val="1"/>
                <c:pt idx="0">
                  <c:v>(%) Supervisiones programadas</c:v>
                </c:pt>
              </c:strCache>
            </c:strRef>
          </c:tx>
          <c:marker>
            <c:spPr>
              <a:scene3d>
                <a:camera prst="orthographicFront"/>
                <a:lightRig rig="threePt" dir="t"/>
              </a:scene3d>
              <a:sp3d>
                <a:bevelT w="190500" h="38100" prst="coolSlant"/>
              </a:sp3d>
            </c:spPr>
          </c:marker>
          <c:cat>
            <c:numRef>
              <c:f>'3'!$A$24:$A$30</c:f>
              <c:numCache>
                <c:formatCode>General</c:formatCode>
                <c:ptCount val="7"/>
                <c:pt idx="0">
                  <c:v>2013</c:v>
                </c:pt>
                <c:pt idx="1">
                  <c:v>2014</c:v>
                </c:pt>
                <c:pt idx="2">
                  <c:v>2015</c:v>
                </c:pt>
                <c:pt idx="3">
                  <c:v>2016</c:v>
                </c:pt>
                <c:pt idx="4">
                  <c:v>2017</c:v>
                </c:pt>
                <c:pt idx="5">
                  <c:v>2018</c:v>
                </c:pt>
                <c:pt idx="6">
                  <c:v>2019</c:v>
                </c:pt>
              </c:numCache>
            </c:numRef>
          </c:cat>
          <c:val>
            <c:numRef>
              <c:f>'3'!$C$24:$C$30</c:f>
              <c:numCache>
                <c:formatCode>0%</c:formatCode>
                <c:ptCount val="7"/>
                <c:pt idx="0">
                  <c:v>0.9</c:v>
                </c:pt>
                <c:pt idx="1">
                  <c:v>0.9</c:v>
                </c:pt>
                <c:pt idx="2">
                  <c:v>0.9</c:v>
                </c:pt>
                <c:pt idx="3">
                  <c:v>0.9</c:v>
                </c:pt>
                <c:pt idx="4">
                  <c:v>1</c:v>
                </c:pt>
                <c:pt idx="5">
                  <c:v>1</c:v>
                </c:pt>
                <c:pt idx="6">
                  <c:v>1</c:v>
                </c:pt>
              </c:numCache>
            </c:numRef>
          </c:val>
          <c:smooth val="0"/>
          <c:extLst xmlns:c16r2="http://schemas.microsoft.com/office/drawing/2015/06/chart">
            <c:ext xmlns:c16="http://schemas.microsoft.com/office/drawing/2014/chart" uri="{C3380CC4-5D6E-409C-BE32-E72D297353CC}">
              <c16:uniqueId val="{00000000-4C03-2E4C-AB4E-0684D013C40A}"/>
            </c:ext>
          </c:extLst>
        </c:ser>
        <c:ser>
          <c:idx val="1"/>
          <c:order val="1"/>
          <c:tx>
            <c:strRef>
              <c:f>'3'!$D$23</c:f>
              <c:strCache>
                <c:ptCount val="1"/>
                <c:pt idx="0">
                  <c:v>(%) Supervisiones realizadas</c:v>
                </c:pt>
              </c:strCache>
            </c:strRef>
          </c:tx>
          <c:cat>
            <c:numRef>
              <c:f>'3'!$A$24:$A$30</c:f>
              <c:numCache>
                <c:formatCode>General</c:formatCode>
                <c:ptCount val="7"/>
                <c:pt idx="0">
                  <c:v>2013</c:v>
                </c:pt>
                <c:pt idx="1">
                  <c:v>2014</c:v>
                </c:pt>
                <c:pt idx="2">
                  <c:v>2015</c:v>
                </c:pt>
                <c:pt idx="3">
                  <c:v>2016</c:v>
                </c:pt>
                <c:pt idx="4">
                  <c:v>2017</c:v>
                </c:pt>
                <c:pt idx="5">
                  <c:v>2018</c:v>
                </c:pt>
                <c:pt idx="6">
                  <c:v>2019</c:v>
                </c:pt>
              </c:numCache>
            </c:numRef>
          </c:cat>
          <c:val>
            <c:numRef>
              <c:f>'3'!$D$24:$D$30</c:f>
              <c:numCache>
                <c:formatCode>0%</c:formatCode>
                <c:ptCount val="7"/>
                <c:pt idx="0">
                  <c:v>1</c:v>
                </c:pt>
                <c:pt idx="1">
                  <c:v>1</c:v>
                </c:pt>
                <c:pt idx="2">
                  <c:v>1</c:v>
                </c:pt>
                <c:pt idx="3">
                  <c:v>0.94</c:v>
                </c:pt>
                <c:pt idx="4">
                  <c:v>1</c:v>
                </c:pt>
                <c:pt idx="5">
                  <c:v>1</c:v>
                </c:pt>
                <c:pt idx="6">
                  <c:v>1</c:v>
                </c:pt>
              </c:numCache>
            </c:numRef>
          </c:val>
          <c:smooth val="0"/>
          <c:extLst xmlns:c16r2="http://schemas.microsoft.com/office/drawing/2015/06/chart">
            <c:ext xmlns:c16="http://schemas.microsoft.com/office/drawing/2014/chart" uri="{C3380CC4-5D6E-409C-BE32-E72D297353CC}">
              <c16:uniqueId val="{00000001-4C03-2E4C-AB4E-0684D013C40A}"/>
            </c:ext>
          </c:extLst>
        </c:ser>
        <c:dLbls>
          <c:showLegendKey val="0"/>
          <c:showVal val="0"/>
          <c:showCatName val="0"/>
          <c:showSerName val="0"/>
          <c:showPercent val="0"/>
          <c:showBubbleSize val="0"/>
        </c:dLbls>
        <c:marker val="1"/>
        <c:smooth val="0"/>
        <c:axId val="180510080"/>
        <c:axId val="180511872"/>
      </c:lineChart>
      <c:catAx>
        <c:axId val="180510080"/>
        <c:scaling>
          <c:orientation val="minMax"/>
        </c:scaling>
        <c:delete val="0"/>
        <c:axPos val="b"/>
        <c:numFmt formatCode="General" sourceLinked="1"/>
        <c:majorTickMark val="out"/>
        <c:minorTickMark val="none"/>
        <c:tickLblPos val="nextTo"/>
        <c:crossAx val="180511872"/>
        <c:crosses val="autoZero"/>
        <c:auto val="1"/>
        <c:lblAlgn val="ctr"/>
        <c:lblOffset val="100"/>
        <c:noMultiLvlLbl val="0"/>
      </c:catAx>
      <c:valAx>
        <c:axId val="180511872"/>
        <c:scaling>
          <c:orientation val="minMax"/>
        </c:scaling>
        <c:delete val="0"/>
        <c:axPos val="l"/>
        <c:majorGridlines/>
        <c:numFmt formatCode="0%" sourceLinked="1"/>
        <c:majorTickMark val="out"/>
        <c:minorTickMark val="none"/>
        <c:tickLblPos val="nextTo"/>
        <c:crossAx val="180510080"/>
        <c:crosses val="autoZero"/>
        <c:crossBetween val="between"/>
      </c:valAx>
    </c:plotArea>
    <c:legend>
      <c:legendPos val="b"/>
      <c:layout/>
      <c:overlay val="0"/>
    </c:legend>
    <c:plotVisOnly val="1"/>
    <c:dispBlanksAs val="gap"/>
    <c:showDLblsOverMax val="0"/>
  </c:chart>
  <c:txPr>
    <a:bodyPr/>
    <a:lstStyle/>
    <a:p>
      <a:pPr>
        <a:defRPr sz="900" b="1"/>
      </a:pPr>
      <a:endParaRPr lang="es-MX"/>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18/05/2021</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dirty="0"/>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28E3928-1AF9-4754-AEC5-36B8A96076B6}" type="slidenum">
              <a:rPr lang="es-MX" smtClean="0"/>
              <a:t>1</a:t>
            </a:fld>
            <a:endParaRPr lang="es-MX" dirty="0"/>
          </a:p>
        </p:txBody>
      </p:sp>
    </p:spTree>
    <p:extLst>
      <p:ext uri="{BB962C8B-B14F-4D97-AF65-F5344CB8AC3E}">
        <p14:creationId xmlns:p14="http://schemas.microsoft.com/office/powerpoint/2010/main" val="646760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3</a:t>
            </a:fld>
            <a:endParaRPr lang="es-MX" dirty="0"/>
          </a:p>
        </p:txBody>
      </p:sp>
    </p:spTree>
    <p:extLst>
      <p:ext uri="{BB962C8B-B14F-4D97-AF65-F5344CB8AC3E}">
        <p14:creationId xmlns:p14="http://schemas.microsoft.com/office/powerpoint/2010/main" val="3714912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704" y="44624"/>
            <a:ext cx="1656000" cy="1104000"/>
          </a:xfrm>
          <a:prstGeom prst="rect">
            <a:avLst/>
          </a:prstGeom>
        </p:spPr>
      </p:pic>
      <p:sp>
        <p:nvSpPr>
          <p:cNvPr id="5" name="28 Marcador de título"/>
          <p:cNvSpPr>
            <a:spLocks noGrp="1"/>
          </p:cNvSpPr>
          <p:nvPr>
            <p:ph type="title"/>
          </p:nvPr>
        </p:nvSpPr>
        <p:spPr>
          <a:xfrm>
            <a:off x="3836992" y="775737"/>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Haga clic para modificar el estilo de título del patrón</a:t>
            </a:r>
            <a:endParaRPr lang="es-MX" dirty="0"/>
          </a:p>
        </p:txBody>
      </p:sp>
    </p:spTree>
    <p:extLst>
      <p:ext uri="{BB962C8B-B14F-4D97-AF65-F5344CB8AC3E}">
        <p14:creationId xmlns:p14="http://schemas.microsoft.com/office/powerpoint/2010/main" val="413861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sp>
        <p:nvSpPr>
          <p:cNvPr id="4" name="28 Marcador de título"/>
          <p:cNvSpPr>
            <a:spLocks noGrp="1"/>
          </p:cNvSpPr>
          <p:nvPr>
            <p:ph type="title"/>
          </p:nvPr>
        </p:nvSpPr>
        <p:spPr>
          <a:xfrm>
            <a:off x="3836992" y="775737"/>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Haga clic para modificar el estilo de título del patrón</a:t>
            </a:r>
            <a:endParaRPr lang="es-MX" dirty="0"/>
          </a:p>
        </p:txBody>
      </p:sp>
    </p:spTree>
    <p:extLst>
      <p:ext uri="{BB962C8B-B14F-4D97-AF65-F5344CB8AC3E}">
        <p14:creationId xmlns:p14="http://schemas.microsoft.com/office/powerpoint/2010/main" val="162103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22 CuadroTexto"/>
          <p:cNvSpPr txBox="1"/>
          <p:nvPr/>
        </p:nvSpPr>
        <p:spPr>
          <a:xfrm>
            <a:off x="-20851" y="-11071"/>
            <a:ext cx="9164801" cy="1188000"/>
          </a:xfrm>
          <a:prstGeom prst="rect">
            <a:avLst/>
          </a:prstGeom>
          <a:solidFill>
            <a:schemeClr val="bg1"/>
          </a:solidFill>
          <a:ln>
            <a:solidFill>
              <a:srgbClr val="861D31"/>
            </a:solidFill>
          </a:ln>
        </p:spPr>
        <p:style>
          <a:lnRef idx="1">
            <a:schemeClr val="dk1"/>
          </a:lnRef>
          <a:fillRef idx="2">
            <a:schemeClr val="dk1"/>
          </a:fillRef>
          <a:effectRef idx="1">
            <a:schemeClr val="dk1"/>
          </a:effectRef>
          <a:fontRef idx="minor">
            <a:schemeClr val="dk1"/>
          </a:fontRef>
        </p:style>
        <p:txBody>
          <a:bodyPr wrap="square" rtlCol="0">
            <a:spAutoFit/>
          </a:bodyPr>
          <a:lstStyle/>
          <a:p>
            <a:endParaRPr lang="es-MX" sz="8100" dirty="0"/>
          </a:p>
        </p:txBody>
      </p:sp>
      <p:pic>
        <p:nvPicPr>
          <p:cNvPr id="32" name="31 Imagen"/>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96436" y1="3226" x2="96984" y2="92556"/>
                        <a14:foregroundMark x1="78547" y1="96030" x2="87800" y2="69727"/>
                        <a14:foregroundMark x1="85195" y1="54591" x2="92666" y2="5707"/>
                        <a14:foregroundMark x1="85195" y1="36973" x2="81700" y2="1489"/>
                        <a14:foregroundMark x1="77999" y1="9926" x2="80603" y2="14144"/>
                        <a14:foregroundMark x1="88348" y1="91811" x2="92940" y2="93300"/>
                        <a14:foregroundMark x1="68746" y1="96030" x2="73064" y2="91811"/>
                        <a14:foregroundMark x1="65319" y1="96774" x2="70185" y2="94293"/>
                        <a14:foregroundMark x1="72241" y1="85856" x2="75394" y2="79901"/>
                        <a14:foregroundMark x1="75668" y1="42680" x2="77108" y2="56328"/>
                        <a14:foregroundMark x1="76217" y1="69727" x2="77999" y2="55335"/>
                        <a14:foregroundMark x1="81151" y1="22581" x2="80877" y2="5707"/>
                        <a14:foregroundMark x1="86675" y1="62976" x2="90330" y2="46021"/>
                        <a14:backgroundMark x1="6237" y1="5707" x2="73338" y2="4715"/>
                        <a14:backgroundMark x1="14325" y1="23325" x2="61275" y2="26799"/>
                        <a14:backgroundMark x1="13434" y1="48635" x2="33859" y2="47891"/>
                        <a14:backgroundMark x1="11995" y1="77419" x2="64702" y2="78164"/>
                        <a14:backgroundMark x1="65045" y1="64764" x2="74229" y2="62283"/>
                        <a14:backgroundMark x1="65045" y1="82382" x2="70459" y2="71464"/>
                        <a14:backgroundMark x1="71899" y1="38462" x2="82317" y2="14144"/>
                        <a14:backgroundMark x1="73338" y1="69727" x2="76559" y2="61290"/>
                        <a14:backgroundMark x1="67032" y1="87593" x2="71350" y2="79901"/>
                      </a14:backgroundRemoval>
                    </a14:imgEffect>
                  </a14:imgLayer>
                </a14:imgProps>
              </a:ext>
              <a:ext uri="{28A0092B-C50C-407E-A947-70E740481C1C}">
                <a14:useLocalDpi xmlns:a14="http://schemas.microsoft.com/office/drawing/2010/main" val="0"/>
              </a:ext>
            </a:extLst>
          </a:blip>
          <a:stretch>
            <a:fillRect/>
          </a:stretch>
        </p:blipFill>
        <p:spPr>
          <a:xfrm>
            <a:off x="-46751" y="-27385"/>
            <a:ext cx="3525695" cy="1204313"/>
          </a:xfrm>
          <a:prstGeom prst="rect">
            <a:avLst/>
          </a:prstGeom>
        </p:spPr>
      </p:pic>
      <p:pic>
        <p:nvPicPr>
          <p:cNvPr id="34" name="3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6690984"/>
            <a:ext cx="8635561" cy="194400"/>
          </a:xfrm>
          <a:prstGeom prst="rect">
            <a:avLst/>
          </a:prstGeom>
        </p:spPr>
      </p:pic>
      <p:pic>
        <p:nvPicPr>
          <p:cNvPr id="31" name="3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78941" y="-27384"/>
            <a:ext cx="5665057" cy="1207823"/>
          </a:xfrm>
          <a:prstGeom prst="rect">
            <a:avLst/>
          </a:prstGeom>
        </p:spPr>
      </p:pic>
      <p:sp>
        <p:nvSpPr>
          <p:cNvPr id="20" name="19 CuadroTexto"/>
          <p:cNvSpPr txBox="1"/>
          <p:nvPr/>
        </p:nvSpPr>
        <p:spPr>
          <a:xfrm>
            <a:off x="3366824" y="144558"/>
            <a:ext cx="5453647" cy="492443"/>
          </a:xfrm>
          <a:prstGeom prst="rect">
            <a:avLst/>
          </a:prstGeom>
          <a:noFill/>
        </p:spPr>
        <p:txBody>
          <a:bodyPr wrap="square" rtlCol="0">
            <a:spAutoFit/>
          </a:bodyPr>
          <a:lstStyle/>
          <a:p>
            <a:pPr algn="ctr"/>
            <a:r>
              <a:rPr lang="es-MX" sz="1300" b="1" dirty="0">
                <a:solidFill>
                  <a:schemeClr val="bg1"/>
                </a:solidFill>
                <a:effectLst>
                  <a:outerShdw blurRad="38100" dist="38100" dir="2700000" algn="tl">
                    <a:srgbClr val="000000">
                      <a:alpha val="43137"/>
                    </a:srgbClr>
                  </a:outerShdw>
                </a:effectLst>
                <a:latin typeface="Montserrat" pitchFamily="50" charset="0"/>
              </a:rPr>
              <a:t>INFORME DE LA EVALUACIÓN ESPECÍFICA DE DESEMPEÑO 2019 </a:t>
            </a:r>
          </a:p>
        </p:txBody>
      </p:sp>
      <p:sp>
        <p:nvSpPr>
          <p:cNvPr id="28" name="27 CuadroTexto"/>
          <p:cNvSpPr txBox="1"/>
          <p:nvPr userDrawn="1"/>
        </p:nvSpPr>
        <p:spPr>
          <a:xfrm>
            <a:off x="8309954" y="6669360"/>
            <a:ext cx="829469" cy="215444"/>
          </a:xfrm>
          <a:prstGeom prst="rect">
            <a:avLst/>
          </a:prstGeom>
          <a:solidFill>
            <a:schemeClr val="bg1"/>
          </a:solid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endParaRPr lang="es-MX" sz="800" b="1" dirty="0">
              <a:solidFill>
                <a:srgbClr val="3D2E32"/>
              </a:solidFill>
            </a:endParaRPr>
          </a:p>
        </p:txBody>
      </p:sp>
      <p:sp>
        <p:nvSpPr>
          <p:cNvPr id="29" name="28 Marcador de título"/>
          <p:cNvSpPr>
            <a:spLocks noGrp="1"/>
          </p:cNvSpPr>
          <p:nvPr>
            <p:ph type="title"/>
          </p:nvPr>
        </p:nvSpPr>
        <p:spPr>
          <a:xfrm>
            <a:off x="3836992" y="775737"/>
            <a:ext cx="4368182" cy="276999"/>
          </a:xfrm>
          <a:prstGeom prst="rect">
            <a:avLst/>
          </a:prstGeom>
          <a:solidFill>
            <a:schemeClr val="bg1"/>
          </a:solidFill>
          <a:ln>
            <a:solidFill>
              <a:schemeClr val="bg1">
                <a:lumMod val="75000"/>
              </a:schemeClr>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marL="0" lvl="0"/>
            <a:r>
              <a:rPr lang="es-ES" dirty="0"/>
              <a:t>Haga clic para modificar el estilo de título del patrón</a:t>
            </a:r>
            <a:endParaRPr lang="es-MX" dirty="0"/>
          </a:p>
        </p:txBody>
      </p:sp>
      <p:sp>
        <p:nvSpPr>
          <p:cNvPr id="30" name="29 Marcador de número de diapositiva"/>
          <p:cNvSpPr>
            <a:spLocks noGrp="1"/>
          </p:cNvSpPr>
          <p:nvPr>
            <p:ph type="sldNum" sz="quarter" idx="4"/>
          </p:nvPr>
        </p:nvSpPr>
        <p:spPr>
          <a:xfrm>
            <a:off x="8316416" y="6669384"/>
            <a:ext cx="828000" cy="216000"/>
          </a:xfrm>
          <a:prstGeom prst="rect">
            <a:avLst/>
          </a:prstGeom>
        </p:spPr>
        <p:txBody>
          <a:bodyPr vert="horz" lIns="91440" tIns="45720" rIns="91440" bIns="45720" rtlCol="0" anchor="ctr"/>
          <a:lstStyle>
            <a:lvl1pPr algn="r">
              <a:defRPr sz="1200">
                <a:solidFill>
                  <a:schemeClr val="tx1">
                    <a:tint val="75000"/>
                  </a:schemeClr>
                </a:solidFill>
              </a:defRPr>
            </a:lvl1pPr>
          </a:lstStyle>
          <a:p>
            <a:fld id="{34762513-7D76-44F4-A4EB-02F5BA9AE113}" type="slidenum">
              <a:rPr lang="es-MX" smtClean="0"/>
              <a:t>‹Nº›</a:t>
            </a:fld>
            <a:endParaRPr lang="es-MX" dirty="0"/>
          </a:p>
        </p:txBody>
      </p:sp>
      <p:pic>
        <p:nvPicPr>
          <p:cNvPr id="10" name="9 Image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1704" y="44624"/>
            <a:ext cx="1656000" cy="1104000"/>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rgbClr val="3D2E32"/>
          </a:solidFill>
          <a:effectLst>
            <a:outerShdw blurRad="38100" dist="38100" dir="2700000" algn="tl">
              <a:srgbClr val="000000">
                <a:alpha val="43137"/>
              </a:srgbClr>
            </a:outerShdw>
          </a:effectLst>
          <a:latin typeface="Montserrat Light" pitchFamily="50"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entágono"/>
          <p:cNvSpPr/>
          <p:nvPr/>
        </p:nvSpPr>
        <p:spPr>
          <a:xfrm rot="5400000">
            <a:off x="-2201334" y="3951184"/>
            <a:ext cx="5040352" cy="396000"/>
          </a:xfrm>
          <a:prstGeom prst="homePlate">
            <a:avLst/>
          </a:prstGeom>
          <a:blipFill dpi="0" rotWithShape="1">
            <a:blip r:embed="rId3"/>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4" name="3 CuadroTexto"/>
          <p:cNvSpPr txBox="1"/>
          <p:nvPr/>
        </p:nvSpPr>
        <p:spPr>
          <a:xfrm rot="16200000">
            <a:off x="-1674530" y="3830017"/>
            <a:ext cx="3966504" cy="276999"/>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Descripción del Programa</a:t>
            </a:r>
          </a:p>
        </p:txBody>
      </p:sp>
      <p:sp>
        <p:nvSpPr>
          <p:cNvPr id="5" name="4 Elipse"/>
          <p:cNvSpPr/>
          <p:nvPr/>
        </p:nvSpPr>
        <p:spPr>
          <a:xfrm>
            <a:off x="35496" y="1268760"/>
            <a:ext cx="576000" cy="576000"/>
          </a:xfrm>
          <a:prstGeom prst="ellipse">
            <a:avLst/>
          </a:prstGeom>
          <a:blipFill dpi="0" rotWithShape="1">
            <a:blip r:embed="rId3"/>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1</a:t>
            </a:r>
          </a:p>
        </p:txBody>
      </p:sp>
      <p:graphicFrame>
        <p:nvGraphicFramePr>
          <p:cNvPr id="10" name="9 Tabla"/>
          <p:cNvGraphicFramePr>
            <a:graphicFrameLocks noGrp="1"/>
          </p:cNvGraphicFramePr>
          <p:nvPr>
            <p:extLst>
              <p:ext uri="{D42A27DB-BD31-4B8C-83A1-F6EECF244321}">
                <p14:modId xmlns:p14="http://schemas.microsoft.com/office/powerpoint/2010/main" val="816551941"/>
              </p:ext>
            </p:extLst>
          </p:nvPr>
        </p:nvGraphicFramePr>
        <p:xfrm>
          <a:off x="755576" y="1700808"/>
          <a:ext cx="8136904" cy="3744416"/>
        </p:xfrm>
        <a:graphic>
          <a:graphicData uri="http://schemas.openxmlformats.org/drawingml/2006/table">
            <a:tbl>
              <a:tblPr firstRow="1" bandRow="1">
                <a:effectLst/>
                <a:tableStyleId>{5C22544A-7EE6-4342-B048-85BDC9FD1C3A}</a:tableStyleId>
              </a:tblPr>
              <a:tblGrid>
                <a:gridCol w="8136904">
                  <a:extLst>
                    <a:ext uri="{9D8B030D-6E8A-4147-A177-3AD203B41FA5}">
                      <a16:colId xmlns="" xmlns:a16="http://schemas.microsoft.com/office/drawing/2014/main" val="20000"/>
                    </a:ext>
                  </a:extLst>
                </a:gridCol>
              </a:tblGrid>
              <a:tr h="3744416">
                <a:tc>
                  <a:txBody>
                    <a:bodyPr/>
                    <a:lstStyle/>
                    <a:p>
                      <a:pPr algn="just">
                        <a:lnSpc>
                          <a:spcPct val="100000"/>
                        </a:lnSpc>
                        <a:spcAft>
                          <a:spcPts val="0"/>
                        </a:spcAft>
                      </a:pPr>
                      <a:r>
                        <a:rPr lang="es-ES" sz="1000" b="0" dirty="0">
                          <a:solidFill>
                            <a:schemeClr val="tx1"/>
                          </a:solidFill>
                          <a:effectLst/>
                          <a:latin typeface="Montserrat Light" pitchFamily="50" charset="0"/>
                          <a:ea typeface="Calibri"/>
                          <a:cs typeface="Times New Roman"/>
                        </a:rPr>
                        <a:t>El propósito del Programa de Vacunación Universal (PVU), es la reducción de la morbilidad y mortalidad por enfermedades prevenibles por vacunación, para alcanzar y mantener coberturas de vacunación del 95% por biológico y el 90% de cobertura con esquema completo en cada grupo de edad. Además de mantener la rectoría mediante la generación de recomendaciones sólidas, transparentes y basadas en evidencia, logrando así posicionar el concepto de vacunación como un Derecho Universal con la corresponsabilidad de la población y garantizándolo como un bien público.</a:t>
                      </a:r>
                    </a:p>
                    <a:p>
                      <a:pPr algn="just">
                        <a:lnSpc>
                          <a:spcPct val="100000"/>
                        </a:lnSpc>
                        <a:spcAft>
                          <a:spcPts val="0"/>
                        </a:spcAft>
                      </a:pPr>
                      <a:endParaRPr lang="es-MX" sz="1000" b="0" dirty="0">
                        <a:solidFill>
                          <a:schemeClr val="tx1"/>
                        </a:solidFill>
                        <a:effectLst/>
                        <a:latin typeface="Montserrat Light" pitchFamily="50" charset="0"/>
                        <a:ea typeface="Calibri"/>
                        <a:cs typeface="Times New Roman"/>
                      </a:endParaRPr>
                    </a:p>
                    <a:p>
                      <a:pPr algn="just">
                        <a:lnSpc>
                          <a:spcPct val="100000"/>
                        </a:lnSpc>
                        <a:spcAft>
                          <a:spcPts val="0"/>
                        </a:spcAft>
                      </a:pPr>
                      <a:r>
                        <a:rPr lang="es-MX" sz="1000" b="0" dirty="0">
                          <a:solidFill>
                            <a:schemeClr val="tx1"/>
                          </a:solidFill>
                          <a:effectLst/>
                          <a:latin typeface="Montserrat Light" pitchFamily="50" charset="0"/>
                          <a:ea typeface="Calibri"/>
                          <a:cs typeface="Times New Roman"/>
                        </a:rPr>
                        <a:t>El programa tiene como objetivo contribuir a la reducción de la morbimortalidad infantil mediante la aplicación del esquema completo de vacunación  de Sinaloa de acuerdo a la población de área de responsabilidad institucional</a:t>
                      </a:r>
                      <a:r>
                        <a:rPr lang="es-MX" sz="1000" b="0" baseline="0" dirty="0">
                          <a:solidFill>
                            <a:schemeClr val="tx1"/>
                          </a:solidFill>
                          <a:effectLst/>
                          <a:latin typeface="Montserrat Light" pitchFamily="50" charset="0"/>
                          <a:ea typeface="Calibri"/>
                          <a:cs typeface="Times New Roman"/>
                        </a:rPr>
                        <a:t> y consiste en la </a:t>
                      </a:r>
                      <a:r>
                        <a:rPr lang="es-ES" sz="1000" b="0" baseline="0" dirty="0">
                          <a:solidFill>
                            <a:schemeClr val="tx1"/>
                          </a:solidFill>
                          <a:effectLst/>
                          <a:latin typeface="Montserrat Light" pitchFamily="50" charset="0"/>
                          <a:ea typeface="Calibri"/>
                          <a:cs typeface="Times New Roman"/>
                        </a:rPr>
                        <a:t>aplicación de vacunas en las unidades de salud y áreas de responsabilidad institucional de manera permanente y durante campañas de vacunación establecidas por el nivel federal</a:t>
                      </a:r>
                      <a:r>
                        <a:rPr lang="es-MX" sz="1000" b="0" dirty="0">
                          <a:solidFill>
                            <a:schemeClr val="tx1"/>
                          </a:solidFill>
                          <a:effectLst/>
                          <a:latin typeface="Montserrat Light" pitchFamily="50" charset="0"/>
                          <a:ea typeface="Calibri"/>
                          <a:cs typeface="Times New Roman"/>
                        </a:rPr>
                        <a:t>, esto se logra mediante</a:t>
                      </a:r>
                      <a:r>
                        <a:rPr lang="es-MX" sz="1000" b="0" baseline="0" dirty="0">
                          <a:solidFill>
                            <a:schemeClr val="tx1"/>
                          </a:solidFill>
                          <a:effectLst/>
                          <a:latin typeface="Montserrat Light" pitchFamily="50" charset="0"/>
                          <a:ea typeface="Calibri"/>
                          <a:cs typeface="Times New Roman"/>
                        </a:rPr>
                        <a:t> las siguientes actividades de atención</a:t>
                      </a:r>
                      <a:r>
                        <a:rPr lang="es-MX" sz="1000" b="0" dirty="0">
                          <a:solidFill>
                            <a:schemeClr val="tx1"/>
                          </a:solidFill>
                          <a:effectLst/>
                          <a:latin typeface="Montserrat Light" pitchFamily="50" charset="0"/>
                          <a:ea typeface="Calibri"/>
                          <a:cs typeface="Times New Roman"/>
                        </a:rPr>
                        <a:t>:</a:t>
                      </a:r>
                    </a:p>
                    <a:p>
                      <a:pPr algn="just">
                        <a:lnSpc>
                          <a:spcPct val="100000"/>
                        </a:lnSpc>
                        <a:spcAft>
                          <a:spcPts val="0"/>
                        </a:spcAft>
                      </a:pPr>
                      <a:endParaRPr lang="es-MX" sz="1000" b="0" dirty="0">
                        <a:solidFill>
                          <a:schemeClr val="tx1"/>
                        </a:solidFill>
                        <a:effectLst/>
                        <a:latin typeface="Montserrat Light" pitchFamily="50" charset="0"/>
                        <a:ea typeface="Calibri"/>
                        <a:cs typeface="Times New Roman"/>
                      </a:endParaRPr>
                    </a:p>
                    <a:p>
                      <a:pPr marL="171450" indent="-171450" algn="just">
                        <a:lnSpc>
                          <a:spcPct val="100000"/>
                        </a:lnSpc>
                        <a:spcAft>
                          <a:spcPts val="0"/>
                        </a:spcAft>
                        <a:buFont typeface="Wingdings" panose="05000000000000000000" pitchFamily="2" charset="2"/>
                        <a:buChar char="Ø"/>
                      </a:pPr>
                      <a:r>
                        <a:rPr lang="es-ES" sz="1000" b="1" dirty="0">
                          <a:solidFill>
                            <a:schemeClr val="tx1"/>
                          </a:solidFill>
                          <a:effectLst/>
                          <a:latin typeface="Montserrat Light" pitchFamily="50" charset="0"/>
                          <a:ea typeface="Calibri"/>
                          <a:cs typeface="Times New Roman"/>
                        </a:rPr>
                        <a:t>Programa permanente: consiste en actividades continuas durante todo el año en las unidades de salud que cuentan con servicio de vacunación (inmunización). Está enfocado a la aplicación de las dosis a menores de 8 años, según los esquemas básicos de vacunación y</a:t>
                      </a:r>
                      <a:r>
                        <a:rPr lang="es-ES" sz="1000" b="1" baseline="0" dirty="0">
                          <a:solidFill>
                            <a:schemeClr val="tx1"/>
                          </a:solidFill>
                          <a:effectLst/>
                          <a:latin typeface="Montserrat Light" pitchFamily="50" charset="0"/>
                          <a:ea typeface="Calibri"/>
                          <a:cs typeface="Times New Roman"/>
                        </a:rPr>
                        <a:t> </a:t>
                      </a:r>
                      <a:r>
                        <a:rPr lang="es-ES" sz="1000" b="1" dirty="0">
                          <a:solidFill>
                            <a:schemeClr val="tx1"/>
                          </a:solidFill>
                          <a:effectLst/>
                          <a:latin typeface="Montserrat Light" pitchFamily="50" charset="0"/>
                          <a:ea typeface="Calibri"/>
                          <a:cs typeface="Times New Roman"/>
                        </a:rPr>
                        <a:t>complementarios para los diferentes grupos de población.</a:t>
                      </a:r>
                    </a:p>
                    <a:p>
                      <a:pPr marL="171450" indent="-171450" algn="just">
                        <a:lnSpc>
                          <a:spcPct val="100000"/>
                        </a:lnSpc>
                        <a:spcAft>
                          <a:spcPts val="0"/>
                        </a:spcAft>
                        <a:buFont typeface="Wingdings" panose="05000000000000000000" pitchFamily="2" charset="2"/>
                        <a:buChar char="Ø"/>
                      </a:pPr>
                      <a:endParaRPr lang="es-ES" sz="1000" b="1" dirty="0">
                        <a:solidFill>
                          <a:schemeClr val="tx1"/>
                        </a:solidFill>
                        <a:effectLst/>
                        <a:latin typeface="Montserrat Light" pitchFamily="50" charset="0"/>
                        <a:ea typeface="Calibri"/>
                        <a:cs typeface="Times New Roman"/>
                      </a:endParaRPr>
                    </a:p>
                    <a:p>
                      <a:pPr marL="171450" indent="-171450" algn="just">
                        <a:lnSpc>
                          <a:spcPct val="100000"/>
                        </a:lnSpc>
                        <a:spcAft>
                          <a:spcPts val="0"/>
                        </a:spcAft>
                        <a:buFont typeface="Wingdings" panose="05000000000000000000" pitchFamily="2" charset="2"/>
                        <a:buChar char="Ø"/>
                      </a:pPr>
                      <a:r>
                        <a:rPr lang="es-ES" sz="1000" b="1" dirty="0">
                          <a:solidFill>
                            <a:schemeClr val="tx1"/>
                          </a:solidFill>
                          <a:effectLst/>
                          <a:latin typeface="Montserrat Light" pitchFamily="50" charset="0"/>
                          <a:ea typeface="Calibri"/>
                          <a:cs typeface="Times New Roman"/>
                        </a:rPr>
                        <a:t>Acciones intensivas: lograr el control epidemiológico de las enfermedades prevenibles (inmunoprevenibles) y reducir el número de individuos susceptibles. Estas acciones se programan en la época de mayor incidencia de los padecimientos que se previenen con las</a:t>
                      </a:r>
                      <a:r>
                        <a:rPr lang="es-ES" sz="1000" b="1" baseline="0" dirty="0">
                          <a:solidFill>
                            <a:schemeClr val="tx1"/>
                          </a:solidFill>
                          <a:effectLst/>
                          <a:latin typeface="Montserrat Light" pitchFamily="50" charset="0"/>
                          <a:ea typeface="Calibri"/>
                          <a:cs typeface="Times New Roman"/>
                        </a:rPr>
                        <a:t> </a:t>
                      </a:r>
                      <a:r>
                        <a:rPr lang="es-ES" sz="1000" b="1" dirty="0">
                          <a:solidFill>
                            <a:schemeClr val="tx1"/>
                          </a:solidFill>
                          <a:effectLst/>
                          <a:latin typeface="Montserrat Light" pitchFamily="50" charset="0"/>
                          <a:ea typeface="Calibri"/>
                          <a:cs typeface="Times New Roman"/>
                        </a:rPr>
                        <a:t>vacunas, por lo cual se realizan tres operativos al año en los meses de febrero, mayo y octubre.</a:t>
                      </a:r>
                      <a:endParaRPr lang="es-MX" sz="1000" b="1" dirty="0">
                        <a:solidFill>
                          <a:schemeClr val="tx1"/>
                        </a:solidFill>
                        <a:effectLst/>
                        <a:latin typeface="Montserrat Light" pitchFamily="50" charset="0"/>
                        <a:ea typeface="Calibri"/>
                        <a:cs typeface="Times New Roman"/>
                      </a:endParaRPr>
                    </a:p>
                    <a:p>
                      <a:pPr marL="171450" indent="-171450" algn="just">
                        <a:lnSpc>
                          <a:spcPct val="100000"/>
                        </a:lnSpc>
                        <a:spcAft>
                          <a:spcPts val="0"/>
                        </a:spcAft>
                        <a:buFont typeface="Wingdings" panose="05000000000000000000" pitchFamily="2" charset="2"/>
                        <a:buChar char="Ø"/>
                      </a:pPr>
                      <a:endParaRPr lang="es-MX" sz="1000" b="0" dirty="0">
                        <a:solidFill>
                          <a:schemeClr val="tx1"/>
                        </a:solidFill>
                        <a:effectLst/>
                        <a:latin typeface="Montserrat Light" pitchFamily="50" charset="0"/>
                        <a:ea typeface="Calibri"/>
                        <a:cs typeface="Times New Roman"/>
                      </a:endParaRPr>
                    </a:p>
                    <a:p>
                      <a:pPr algn="just">
                        <a:lnSpc>
                          <a:spcPct val="100000"/>
                        </a:lnSpc>
                        <a:spcAft>
                          <a:spcPts val="0"/>
                        </a:spcAft>
                      </a:pPr>
                      <a:r>
                        <a:rPr lang="es-MX" sz="1000" b="0" dirty="0">
                          <a:solidFill>
                            <a:schemeClr val="tx1"/>
                          </a:solidFill>
                          <a:effectLst/>
                          <a:latin typeface="Montserrat Light" pitchFamily="50" charset="0"/>
                          <a:ea typeface="Calibri"/>
                          <a:cs typeface="Times New Roman"/>
                        </a:rPr>
                        <a:t>El programa va dirigido a toda la población del estado de Sinaloa que necesite alguna vacuna para completar su esquema de vacunación de acuerdo a su edad cronológica.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12" name="11 Marcador de número de diapositiva"/>
          <p:cNvSpPr>
            <a:spLocks noGrp="1"/>
          </p:cNvSpPr>
          <p:nvPr>
            <p:ph type="sldNum" sz="quarter" idx="4"/>
          </p:nvPr>
        </p:nvSpPr>
        <p:spPr>
          <a:ln>
            <a:noFill/>
          </a:ln>
        </p:spPr>
        <p:txBody>
          <a:bodyPr/>
          <a:lstStyle/>
          <a:p>
            <a:fld id="{34762513-7D76-44F4-A4EB-02F5BA9AE113}" type="slidenum">
              <a:rPr lang="es-MX" smtClean="0"/>
              <a:t>1</a:t>
            </a:fld>
            <a:endParaRPr lang="es-MX" dirty="0"/>
          </a:p>
        </p:txBody>
      </p:sp>
      <p:sp>
        <p:nvSpPr>
          <p:cNvPr id="11" name="1 Título">
            <a:extLst>
              <a:ext uri="{FF2B5EF4-FFF2-40B4-BE49-F238E27FC236}">
                <a16:creationId xmlns="" xmlns:a16="http://schemas.microsoft.com/office/drawing/2014/main" id="{D1436D5C-D7F0-4236-9320-1DDA84BE5706}"/>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9611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heurón"/>
          <p:cNvSpPr/>
          <p:nvPr/>
        </p:nvSpPr>
        <p:spPr>
          <a:xfrm rot="5400000">
            <a:off x="-2314643" y="3837876"/>
            <a:ext cx="5266968" cy="396000"/>
          </a:xfrm>
          <a:prstGeom prst="chevron">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455307419"/>
              </p:ext>
            </p:extLst>
          </p:nvPr>
        </p:nvGraphicFramePr>
        <p:xfrm>
          <a:off x="755576" y="1879104"/>
          <a:ext cx="3816424" cy="4697476"/>
        </p:xfrm>
        <a:graphic>
          <a:graphicData uri="http://schemas.openxmlformats.org/drawingml/2006/table">
            <a:tbl>
              <a:tblPr firstRow="1" bandRow="1">
                <a:effectLst/>
                <a:tableStyleId>{5C22544A-7EE6-4342-B048-85BDC9FD1C3A}</a:tableStyleId>
              </a:tblPr>
              <a:tblGrid>
                <a:gridCol w="3816424">
                  <a:extLst>
                    <a:ext uri="{9D8B030D-6E8A-4147-A177-3AD203B41FA5}">
                      <a16:colId xmlns="" xmlns:a16="http://schemas.microsoft.com/office/drawing/2014/main" val="20000"/>
                    </a:ext>
                  </a:extLst>
                </a:gridCol>
              </a:tblGrid>
              <a:tr h="1307113">
                <a:tc>
                  <a:txBody>
                    <a:bodyPr/>
                    <a:lstStyle/>
                    <a:p>
                      <a:pPr algn="just">
                        <a:lnSpc>
                          <a:spcPct val="107000"/>
                        </a:lnSpc>
                        <a:spcAft>
                          <a:spcPts val="800"/>
                        </a:spcAft>
                      </a:pPr>
                      <a:r>
                        <a:rPr lang="es-MX" sz="1000" b="0" dirty="0">
                          <a:solidFill>
                            <a:schemeClr val="tx1"/>
                          </a:solidFill>
                          <a:effectLst/>
                          <a:latin typeface="Montserrat Light" pitchFamily="50" charset="0"/>
                          <a:ea typeface="Calibri"/>
                          <a:cs typeface="Times New Roman"/>
                        </a:rPr>
                        <a:t>En el año 2019, el programa de Vacunación Universal y la Secretaría de Salud, se atendieron </a:t>
                      </a:r>
                      <a:r>
                        <a:rPr lang="es-MX" sz="1000" b="0" baseline="0" dirty="0">
                          <a:solidFill>
                            <a:schemeClr val="tx1"/>
                          </a:solidFill>
                          <a:effectLst/>
                          <a:latin typeface="Montserrat Light" pitchFamily="50" charset="0"/>
                          <a:ea typeface="Calibri"/>
                          <a:cs typeface="Times New Roman"/>
                        </a:rPr>
                        <a:t>a </a:t>
                      </a:r>
                      <a:r>
                        <a:rPr lang="es-MX" sz="1000" b="1" baseline="0" dirty="0">
                          <a:solidFill>
                            <a:schemeClr val="tx1"/>
                          </a:solidFill>
                          <a:effectLst/>
                          <a:latin typeface="Montserrat Light" pitchFamily="50" charset="0"/>
                          <a:ea typeface="Calibri"/>
                          <a:cs typeface="Times New Roman"/>
                        </a:rPr>
                        <a:t>1,304,408</a:t>
                      </a:r>
                      <a:r>
                        <a:rPr lang="es-MX" sz="1000" b="0" baseline="0" dirty="0">
                          <a:solidFill>
                            <a:schemeClr val="tx1"/>
                          </a:solidFill>
                          <a:effectLst/>
                          <a:latin typeface="Montserrat Light" pitchFamily="50" charset="0"/>
                          <a:ea typeface="Calibri"/>
                          <a:cs typeface="Times New Roman"/>
                        </a:rPr>
                        <a:t> personas con sus vacunas de acuerdo a su edad cronológica y el tipo de vacuna que requería, esto para completar su esquema de vacunación. </a:t>
                      </a:r>
                    </a:p>
                    <a:p>
                      <a:pPr algn="just">
                        <a:lnSpc>
                          <a:spcPct val="107000"/>
                        </a:lnSpc>
                        <a:spcAft>
                          <a:spcPts val="800"/>
                        </a:spcAft>
                      </a:pPr>
                      <a:r>
                        <a:rPr lang="es-MX" sz="1000" b="0" baseline="0" dirty="0">
                          <a:solidFill>
                            <a:schemeClr val="tx1"/>
                          </a:solidFill>
                          <a:effectLst/>
                          <a:latin typeface="Montserrat Light" pitchFamily="50" charset="0"/>
                          <a:ea typeface="Calibri"/>
                          <a:cs typeface="Times New Roman"/>
                        </a:rPr>
                        <a:t>Así mismo, la población del área de responsabilidad institucional fue el grupo de niños menores de 8 años con una cantidad de </a:t>
                      </a:r>
                      <a:r>
                        <a:rPr lang="es-MX" sz="1000" b="1" baseline="0" dirty="0">
                          <a:solidFill>
                            <a:schemeClr val="tx1"/>
                          </a:solidFill>
                          <a:effectLst/>
                          <a:latin typeface="Montserrat Light" pitchFamily="50" charset="0"/>
                          <a:ea typeface="Calibri"/>
                          <a:cs typeface="Times New Roman"/>
                        </a:rPr>
                        <a:t>173,629</a:t>
                      </a:r>
                      <a:r>
                        <a:rPr lang="es-MX" sz="1000" b="0" baseline="0" dirty="0">
                          <a:solidFill>
                            <a:schemeClr val="tx1"/>
                          </a:solidFill>
                          <a:effectLst/>
                          <a:latin typeface="Montserrat Light" pitchFamily="50" charset="0"/>
                          <a:ea typeface="Calibri"/>
                          <a:cs typeface="Times New Roman"/>
                        </a:rPr>
                        <a:t> niños atendidos en ese año, al cual, fue el grupo con mayor aplicación de vacunas.</a:t>
                      </a:r>
                    </a:p>
                    <a:p>
                      <a:pPr marL="0" marR="0" indent="0" algn="just" defTabSz="914400" rtl="0" eaLnBrk="1" fontAlgn="auto" latinLnBrk="0" hangingPunct="1">
                        <a:lnSpc>
                          <a:spcPct val="107000"/>
                        </a:lnSpc>
                        <a:spcBef>
                          <a:spcPts val="0"/>
                        </a:spcBef>
                        <a:spcAft>
                          <a:spcPts val="800"/>
                        </a:spcAft>
                        <a:buClrTx/>
                        <a:buSzTx/>
                        <a:buFontTx/>
                        <a:buNone/>
                        <a:tabLst/>
                        <a:defRPr/>
                      </a:pPr>
                      <a:r>
                        <a:rPr lang="es-ES" sz="1000" b="0" baseline="0" dirty="0">
                          <a:solidFill>
                            <a:schemeClr val="tx1"/>
                          </a:solidFill>
                          <a:effectLst/>
                          <a:latin typeface="Montserrat Light" pitchFamily="50" charset="0"/>
                          <a:ea typeface="Calibri"/>
                          <a:cs typeface="Times New Roman"/>
                        </a:rPr>
                        <a:t>El programa tuvo los siguientes resultados en sus metas en el 2019 en los distintos grupos de edad, los cuales son: el grupo de niños menores de un año obtuvo un </a:t>
                      </a:r>
                      <a:r>
                        <a:rPr lang="es-MX" sz="1000" b="1" baseline="0" dirty="0">
                          <a:solidFill>
                            <a:schemeClr val="tx1"/>
                          </a:solidFill>
                          <a:effectLst/>
                          <a:latin typeface="Montserrat Light" pitchFamily="50" charset="0"/>
                          <a:ea typeface="Calibri"/>
                          <a:cs typeface="Times New Roman"/>
                        </a:rPr>
                        <a:t>91.7%</a:t>
                      </a:r>
                      <a:r>
                        <a:rPr lang="es-MX" sz="1000" b="0" baseline="0" dirty="0">
                          <a:solidFill>
                            <a:schemeClr val="tx1"/>
                          </a:solidFill>
                          <a:effectLst/>
                          <a:latin typeface="Montserrat Light" pitchFamily="50" charset="0"/>
                          <a:ea typeface="Calibri"/>
                          <a:cs typeface="Times New Roman"/>
                        </a:rPr>
                        <a:t>, el grupo de niños de un año obtuvo un </a:t>
                      </a:r>
                      <a:r>
                        <a:rPr lang="es-MX" sz="1000" b="1" baseline="0" dirty="0">
                          <a:solidFill>
                            <a:schemeClr val="tx1"/>
                          </a:solidFill>
                          <a:effectLst/>
                          <a:latin typeface="Montserrat Light" pitchFamily="50" charset="0"/>
                          <a:ea typeface="Calibri"/>
                          <a:cs typeface="Times New Roman"/>
                        </a:rPr>
                        <a:t>83.5%</a:t>
                      </a:r>
                      <a:r>
                        <a:rPr lang="es-MX" sz="1000" b="0" baseline="0" dirty="0">
                          <a:solidFill>
                            <a:schemeClr val="tx1"/>
                          </a:solidFill>
                          <a:effectLst/>
                          <a:latin typeface="Montserrat Light" pitchFamily="50" charset="0"/>
                          <a:ea typeface="Calibri"/>
                          <a:cs typeface="Times New Roman"/>
                        </a:rPr>
                        <a:t>, el grupo de niños de cuatro años obtuvo un </a:t>
                      </a:r>
                      <a:r>
                        <a:rPr lang="es-MX" sz="1000" b="1" baseline="0" dirty="0">
                          <a:solidFill>
                            <a:schemeClr val="tx1"/>
                          </a:solidFill>
                          <a:effectLst/>
                          <a:latin typeface="Montserrat Light" pitchFamily="50" charset="0"/>
                          <a:ea typeface="Calibri"/>
                          <a:cs typeface="Times New Roman"/>
                        </a:rPr>
                        <a:t>82.6%</a:t>
                      </a:r>
                      <a:r>
                        <a:rPr lang="es-MX" sz="1000" b="0" baseline="0" dirty="0">
                          <a:solidFill>
                            <a:schemeClr val="tx1"/>
                          </a:solidFill>
                          <a:effectLst/>
                          <a:latin typeface="Montserrat Light" pitchFamily="50" charset="0"/>
                          <a:ea typeface="Calibri"/>
                          <a:cs typeface="Times New Roman"/>
                        </a:rPr>
                        <a:t> y el grupo de niños de seis años obtuvo un</a:t>
                      </a:r>
                      <a:r>
                        <a:rPr lang="es-ES" sz="1000" b="0" baseline="0" dirty="0">
                          <a:solidFill>
                            <a:schemeClr val="tx1"/>
                          </a:solidFill>
                          <a:effectLst/>
                          <a:latin typeface="Montserrat Light" pitchFamily="50" charset="0"/>
                          <a:ea typeface="Calibri"/>
                          <a:cs typeface="Times New Roman"/>
                        </a:rPr>
                        <a:t> </a:t>
                      </a:r>
                      <a:r>
                        <a:rPr lang="es-MX" sz="1000" b="1" baseline="0" dirty="0">
                          <a:solidFill>
                            <a:schemeClr val="tx1"/>
                          </a:solidFill>
                          <a:effectLst/>
                          <a:latin typeface="Montserrat Light" pitchFamily="50" charset="0"/>
                          <a:ea typeface="Calibri"/>
                          <a:cs typeface="Times New Roman"/>
                        </a:rPr>
                        <a:t>75.7%</a:t>
                      </a:r>
                      <a:r>
                        <a:rPr lang="es-MX" sz="1000" b="0" baseline="0" dirty="0">
                          <a:solidFill>
                            <a:schemeClr val="tx1"/>
                          </a:solidFill>
                          <a:effectLst/>
                          <a:latin typeface="Montserrat Light" pitchFamily="50" charset="0"/>
                          <a:ea typeface="Calibri"/>
                          <a:cs typeface="Times New Roman"/>
                        </a:rPr>
                        <a:t>. Durante el año 2018 y 2019, se logró alcanzar la meta esperada en el grupo de niños menores de un año, las capacitaciones y las supervisiones, sin embargo en ambos años, se presentó un desabasto de vacunas de Difteria, Tosferina y Tétanos (DPT) para proteger a los niños de 4 años, de igual manera para el grupo de niños de un año con la aplicación de las primeras dosis de vacunas de Sarampión, Rubéola y Parotiditis (SRP) y el grupo de niños de seis años la segunda dosis de las mismas, en el 2019 no se tuvo el suficiente abasto de dichas vacunas, por lo tanto, no se logro alcanzar la meta programada para el año 2019. </a:t>
                      </a:r>
                      <a:endParaRPr lang="es-MX" sz="1000" b="0" dirty="0">
                        <a:solidFill>
                          <a:schemeClr val="tx1"/>
                        </a:solidFill>
                        <a:effectLst/>
                        <a:latin typeface="Montserrat Light"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0"/>
                  </a:ext>
                </a:extLst>
              </a:tr>
            </a:tbl>
          </a:graphicData>
        </a:graphic>
      </p:graphicFrame>
      <p:sp>
        <p:nvSpPr>
          <p:cNvPr id="5" name="4 CuadroTexto"/>
          <p:cNvSpPr txBox="1"/>
          <p:nvPr/>
        </p:nvSpPr>
        <p:spPr>
          <a:xfrm rot="16200000">
            <a:off x="-556182" y="3301430"/>
            <a:ext cx="1750050"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Resultados</a:t>
            </a:r>
            <a:endParaRPr lang="es-MX" sz="1200" dirty="0">
              <a:solidFill>
                <a:schemeClr val="bg1"/>
              </a:solidFill>
            </a:endParaRPr>
          </a:p>
        </p:txBody>
      </p:sp>
      <p:sp>
        <p:nvSpPr>
          <p:cNvPr id="6" name="5 Elipse"/>
          <p:cNvSpPr/>
          <p:nvPr/>
        </p:nvSpPr>
        <p:spPr>
          <a:xfrm>
            <a:off x="35496" y="1268824"/>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2</a:t>
            </a:r>
          </a:p>
        </p:txBody>
      </p:sp>
      <p:sp>
        <p:nvSpPr>
          <p:cNvPr id="7" name="6 Cheurón"/>
          <p:cNvSpPr/>
          <p:nvPr/>
        </p:nvSpPr>
        <p:spPr>
          <a:xfrm>
            <a:off x="703002" y="1412776"/>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3D2E32"/>
                </a:solidFill>
                <a:effectLst>
                  <a:outerShdw blurRad="38100" dist="38100" dir="2700000" algn="tl">
                    <a:srgbClr val="000000">
                      <a:alpha val="43137"/>
                    </a:srgbClr>
                  </a:outerShdw>
                </a:effectLst>
              </a:rPr>
              <a:t>¿Cuáles son los resultados del Programa y cómo los mide?</a:t>
            </a:r>
          </a:p>
        </p:txBody>
      </p:sp>
      <p:sp>
        <p:nvSpPr>
          <p:cNvPr id="8" name="7 Marcador de número de diapositiva"/>
          <p:cNvSpPr>
            <a:spLocks noGrp="1"/>
          </p:cNvSpPr>
          <p:nvPr>
            <p:ph type="sldNum" sz="quarter" idx="4"/>
          </p:nvPr>
        </p:nvSpPr>
        <p:spPr/>
        <p:txBody>
          <a:bodyPr/>
          <a:lstStyle/>
          <a:p>
            <a:fld id="{34762513-7D76-44F4-A4EB-02F5BA9AE113}" type="slidenum">
              <a:rPr lang="es-MX" smtClean="0"/>
              <a:t>2</a:t>
            </a:fld>
            <a:endParaRPr lang="es-MX" dirty="0"/>
          </a:p>
        </p:txBody>
      </p:sp>
      <p:graphicFrame>
        <p:nvGraphicFramePr>
          <p:cNvPr id="15" name="1 Gráfico"/>
          <p:cNvGraphicFramePr>
            <a:graphicFrameLocks/>
          </p:cNvGraphicFramePr>
          <p:nvPr>
            <p:extLst>
              <p:ext uri="{D42A27DB-BD31-4B8C-83A1-F6EECF244321}">
                <p14:modId xmlns:p14="http://schemas.microsoft.com/office/powerpoint/2010/main" val="1287056088"/>
              </p:ext>
            </p:extLst>
          </p:nvPr>
        </p:nvGraphicFramePr>
        <p:xfrm>
          <a:off x="4843002" y="1822309"/>
          <a:ext cx="3528392" cy="2263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3 Gráfico"/>
          <p:cNvGraphicFramePr>
            <a:graphicFrameLocks/>
          </p:cNvGraphicFramePr>
          <p:nvPr>
            <p:extLst>
              <p:ext uri="{D42A27DB-BD31-4B8C-83A1-F6EECF244321}">
                <p14:modId xmlns:p14="http://schemas.microsoft.com/office/powerpoint/2010/main" val="2853311914"/>
              </p:ext>
            </p:extLst>
          </p:nvPr>
        </p:nvGraphicFramePr>
        <p:xfrm>
          <a:off x="4716016" y="4063597"/>
          <a:ext cx="3771903" cy="2371725"/>
        </p:xfrm>
        <a:graphic>
          <a:graphicData uri="http://schemas.openxmlformats.org/drawingml/2006/chart">
            <c:chart xmlns:c="http://schemas.openxmlformats.org/drawingml/2006/chart" xmlns:r="http://schemas.openxmlformats.org/officeDocument/2006/relationships" r:id="rId4"/>
          </a:graphicData>
        </a:graphic>
      </p:graphicFrame>
      <p:sp>
        <p:nvSpPr>
          <p:cNvPr id="14" name="1 Título">
            <a:extLst>
              <a:ext uri="{FF2B5EF4-FFF2-40B4-BE49-F238E27FC236}">
                <a16:creationId xmlns="" xmlns:a16="http://schemas.microsoft.com/office/drawing/2014/main" id="{05D7F3C0-A7F3-4696-B2DF-9031ED1423AE}"/>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10992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rot="5400000">
            <a:off x="-2196624" y="3951240"/>
            <a:ext cx="504024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3</a:t>
            </a:r>
          </a:p>
        </p:txBody>
      </p:sp>
      <p:sp>
        <p:nvSpPr>
          <p:cNvPr id="6" name="5 CuadroTexto"/>
          <p:cNvSpPr txBox="1"/>
          <p:nvPr/>
        </p:nvSpPr>
        <p:spPr>
          <a:xfrm rot="16200000">
            <a:off x="-516270" y="3301907"/>
            <a:ext cx="1679532"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Cobertura</a:t>
            </a:r>
          </a:p>
        </p:txBody>
      </p:sp>
      <p:sp>
        <p:nvSpPr>
          <p:cNvPr id="7" name="6 Cheurón"/>
          <p:cNvSpPr/>
          <p:nvPr/>
        </p:nvSpPr>
        <p:spPr>
          <a:xfrm>
            <a:off x="703002" y="1376824"/>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3D2E32"/>
                </a:solidFill>
                <a:effectLst>
                  <a:outerShdw blurRad="38100" dist="38100" dir="2700000" algn="tl">
                    <a:srgbClr val="000000">
                      <a:alpha val="43137"/>
                    </a:srgbClr>
                  </a:outerShdw>
                </a:effectLst>
              </a:rPr>
              <a:t>Definición de Población Objetivo: </a:t>
            </a:r>
          </a:p>
        </p:txBody>
      </p:sp>
      <p:sp>
        <p:nvSpPr>
          <p:cNvPr id="8" name="7 Marcador de número de diapositiva"/>
          <p:cNvSpPr>
            <a:spLocks noGrp="1"/>
          </p:cNvSpPr>
          <p:nvPr>
            <p:ph type="sldNum" sz="quarter" idx="4"/>
          </p:nvPr>
        </p:nvSpPr>
        <p:spPr/>
        <p:txBody>
          <a:bodyPr/>
          <a:lstStyle/>
          <a:p>
            <a:fld id="{34762513-7D76-44F4-A4EB-02F5BA9AE113}" type="slidenum">
              <a:rPr lang="es-MX" smtClean="0"/>
              <a:t>3</a:t>
            </a:fld>
            <a:endParaRPr lang="es-MX" dirty="0"/>
          </a:p>
        </p:txBody>
      </p:sp>
      <p:sp>
        <p:nvSpPr>
          <p:cNvPr id="10" name="9 CuadroTexto"/>
          <p:cNvSpPr txBox="1"/>
          <p:nvPr/>
        </p:nvSpPr>
        <p:spPr>
          <a:xfrm>
            <a:off x="611496" y="1772816"/>
            <a:ext cx="8371506" cy="1259319"/>
          </a:xfrm>
          <a:prstGeom prst="rect">
            <a:avLst/>
          </a:prstGeom>
          <a:noFill/>
        </p:spPr>
        <p:txBody>
          <a:bodyPr wrap="square" rtlCol="0">
            <a:spAutoFit/>
          </a:bodyPr>
          <a:lstStyle/>
          <a:p>
            <a:pPr algn="just">
              <a:lnSpc>
                <a:spcPts val="1300"/>
              </a:lnSpc>
            </a:pPr>
            <a:r>
              <a:rPr lang="es-ES" sz="1000" dirty="0">
                <a:latin typeface="Montserrat Light" pitchFamily="50" charset="0"/>
              </a:rPr>
              <a:t>Toda la población de Sinaloa que necesite alguna vacuna para completar su esquema de vacunación de acuerdo a su edad cronológica. </a:t>
            </a:r>
          </a:p>
          <a:p>
            <a:pPr algn="just">
              <a:lnSpc>
                <a:spcPts val="1300"/>
              </a:lnSpc>
            </a:pPr>
            <a:endParaRPr lang="es-ES" sz="1000" dirty="0">
              <a:latin typeface="Montserrat Light" pitchFamily="50" charset="0"/>
            </a:endParaRPr>
          </a:p>
          <a:p>
            <a:pPr algn="just">
              <a:lnSpc>
                <a:spcPts val="1300"/>
              </a:lnSpc>
            </a:pPr>
            <a:r>
              <a:rPr lang="es-ES" sz="1000" dirty="0">
                <a:latin typeface="Montserrat Light" pitchFamily="50" charset="0"/>
              </a:rPr>
              <a:t>Existe una población total en Sinaloa que engloba a todos los grupos de edad, la cual es de </a:t>
            </a:r>
            <a:r>
              <a:rPr lang="es-MX" sz="1000" b="1" dirty="0">
                <a:latin typeface="Montserrat Light" pitchFamily="50" charset="0"/>
              </a:rPr>
              <a:t>3,736,435</a:t>
            </a:r>
            <a:r>
              <a:rPr lang="es-MX" sz="1000" dirty="0">
                <a:latin typeface="Montserrat Light" pitchFamily="50" charset="0"/>
              </a:rPr>
              <a:t> personas, para lo cual, el grupo de niños menores de 8 años es de </a:t>
            </a:r>
            <a:r>
              <a:rPr lang="es-MX" sz="1000" b="1" dirty="0">
                <a:latin typeface="Montserrat Light" pitchFamily="50" charset="0"/>
              </a:rPr>
              <a:t>409,175</a:t>
            </a:r>
            <a:r>
              <a:rPr lang="es-MX" sz="1000" dirty="0">
                <a:latin typeface="Montserrat Light" pitchFamily="50" charset="0"/>
              </a:rPr>
              <a:t> niños. Para la Secretaría de Salud el área que tiene cobertura es de </a:t>
            </a:r>
            <a:r>
              <a:rPr lang="es-MX" sz="1000" b="1" dirty="0">
                <a:latin typeface="Montserrat Light" pitchFamily="50" charset="0"/>
              </a:rPr>
              <a:t>1,304,408 </a:t>
            </a:r>
            <a:r>
              <a:rPr lang="es-MX" sz="1000" dirty="0">
                <a:latin typeface="Montserrat Light" pitchFamily="50" charset="0"/>
              </a:rPr>
              <a:t>personas de todos los grupos de edad y en el año de 2019 la población del área de responsabilidad institucional fue de </a:t>
            </a:r>
            <a:r>
              <a:rPr lang="es-MX" sz="1000" b="1" dirty="0">
                <a:latin typeface="Montserrat Light" pitchFamily="50" charset="0"/>
              </a:rPr>
              <a:t>173,629</a:t>
            </a:r>
            <a:r>
              <a:rPr lang="es-MX" sz="1000" dirty="0">
                <a:latin typeface="Montserrat Light" pitchFamily="50" charset="0"/>
              </a:rPr>
              <a:t>, específicamente a niños menores de 8 años en los cuales se aplica el mayor número de vacunas.</a:t>
            </a:r>
          </a:p>
        </p:txBody>
      </p:sp>
      <p:graphicFrame>
        <p:nvGraphicFramePr>
          <p:cNvPr id="13" name="12 Tabla"/>
          <p:cNvGraphicFramePr>
            <a:graphicFrameLocks noGrp="1"/>
          </p:cNvGraphicFramePr>
          <p:nvPr>
            <p:extLst>
              <p:ext uri="{D42A27DB-BD31-4B8C-83A1-F6EECF244321}">
                <p14:modId xmlns:p14="http://schemas.microsoft.com/office/powerpoint/2010/main" val="415916879"/>
              </p:ext>
            </p:extLst>
          </p:nvPr>
        </p:nvGraphicFramePr>
        <p:xfrm>
          <a:off x="683504" y="3068960"/>
          <a:ext cx="2520000" cy="3478251"/>
        </p:xfrm>
        <a:graphic>
          <a:graphicData uri="http://schemas.openxmlformats.org/drawingml/2006/table">
            <a:tbl>
              <a:tblPr firstRow="1" bandRow="1">
                <a:effectLst/>
                <a:tableStyleId>{5C22544A-7EE6-4342-B048-85BDC9FD1C3A}</a:tableStyleId>
              </a:tblPr>
              <a:tblGrid>
                <a:gridCol w="1713099">
                  <a:extLst>
                    <a:ext uri="{9D8B030D-6E8A-4147-A177-3AD203B41FA5}">
                      <a16:colId xmlns="" xmlns:a16="http://schemas.microsoft.com/office/drawing/2014/main" val="20000"/>
                    </a:ext>
                  </a:extLst>
                </a:gridCol>
                <a:gridCol w="806901">
                  <a:extLst>
                    <a:ext uri="{9D8B030D-6E8A-4147-A177-3AD203B41FA5}">
                      <a16:colId xmlns="" xmlns:a16="http://schemas.microsoft.com/office/drawing/2014/main" val="20001"/>
                    </a:ext>
                  </a:extLst>
                </a:gridCol>
              </a:tblGrid>
              <a:tr h="192242">
                <a:tc gridSpan="2">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extLst>
                  <a:ext uri="{0D108BD9-81ED-4DB2-BD59-A6C34878D82A}">
                    <a16:rowId xmlns="" xmlns:a16="http://schemas.microsoft.com/office/drawing/2014/main" val="10000"/>
                  </a:ext>
                </a:extLst>
              </a:tr>
              <a:tr h="192242">
                <a:tc>
                  <a:txBody>
                    <a:bodyPr/>
                    <a:lstStyle/>
                    <a:p>
                      <a:pPr algn="l"/>
                      <a:r>
                        <a:rPr lang="es-MX" sz="900" b="0" dirty="0">
                          <a:solidFill>
                            <a:srgbClr val="3D2E32"/>
                          </a:solidFill>
                          <a:latin typeface="Montserrat Light" pitchFamily="50" charset="0"/>
                        </a:rPr>
                        <a:t>Municipios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1"/>
                  </a:ext>
                </a:extLst>
              </a:tr>
              <a:tr h="192242">
                <a:tc>
                  <a:txBody>
                    <a:bodyPr/>
                    <a:lstStyle/>
                    <a:p>
                      <a:pPr algn="l"/>
                      <a:r>
                        <a:rPr lang="es-MX" sz="900" b="0" dirty="0">
                          <a:solidFill>
                            <a:srgbClr val="3D2E32"/>
                          </a:solidFill>
                          <a:latin typeface="Montserrat Light" pitchFamily="50" charset="0"/>
                        </a:rPr>
                        <a:t>Hombres atendidos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636,669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3"/>
                  </a:ext>
                </a:extLst>
              </a:tr>
              <a:tr h="235064">
                <a:tc>
                  <a:txBody>
                    <a:bodyPr/>
                    <a:lstStyle/>
                    <a:p>
                      <a:pPr algn="l"/>
                      <a:r>
                        <a:rPr lang="es-MX" sz="900" b="0" dirty="0">
                          <a:solidFill>
                            <a:srgbClr val="3D2E32"/>
                          </a:solidFill>
                          <a:latin typeface="Montserrat Light" pitchFamily="50" charset="0"/>
                        </a:rPr>
                        <a:t>Mujeres atendidas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algn="ctr" defTabSz="914400" rtl="0" eaLnBrk="1" fontAlgn="b" latinLnBrk="0" hangingPunct="1"/>
                      <a:r>
                        <a:rPr lang="es-MX" sz="900" b="0" kern="1200" dirty="0">
                          <a:solidFill>
                            <a:schemeClr val="tx1"/>
                          </a:solidFill>
                          <a:latin typeface="Montserrat Light" pitchFamily="50" charset="0"/>
                          <a:ea typeface="+mn-ea"/>
                          <a:cs typeface="+mn-cs"/>
                        </a:rPr>
                        <a:t>667,739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4"/>
                  </a:ext>
                </a:extLst>
              </a:tr>
              <a:tr h="360040">
                <a:tc>
                  <a:txBody>
                    <a:bodyPr/>
                    <a:lstStyle/>
                    <a:p>
                      <a:pPr algn="l"/>
                      <a:r>
                        <a:rPr lang="es-MX" sz="900" b="1" dirty="0">
                          <a:solidFill>
                            <a:srgbClr val="3D2E32"/>
                          </a:solidFill>
                          <a:latin typeface="Montserrat Light" pitchFamily="50" charset="0"/>
                        </a:rPr>
                        <a:t>Total Personas Atendidas</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1,304,408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5"/>
                  </a:ext>
                </a:extLst>
              </a:tr>
              <a:tr h="192242">
                <a:tc gridSpan="2">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Cuantificación</a:t>
                      </a:r>
                      <a:r>
                        <a:rPr lang="es-MX" sz="1000" b="1" baseline="0" dirty="0">
                          <a:solidFill>
                            <a:schemeClr val="bg1"/>
                          </a:solidFill>
                          <a:effectLst>
                            <a:outerShdw blurRad="38100" dist="38100" dir="2700000" algn="tl">
                              <a:srgbClr val="000000">
                                <a:alpha val="43137"/>
                              </a:srgbClr>
                            </a:outerShdw>
                          </a:effectLst>
                          <a:latin typeface="Montserrat Light" pitchFamily="50" charset="0"/>
                        </a:rPr>
                        <a:t> de Poblaciones</a:t>
                      </a:r>
                      <a:endParaRPr lang="es-MX" sz="1000" b="1"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tc hMerge="1">
                  <a:txBody>
                    <a:bodyPr/>
                    <a:lstStyle/>
                    <a:p>
                      <a:endParaRPr lang="es-MX"/>
                    </a:p>
                  </a:txBody>
                  <a:tcPr/>
                </a:tc>
                <a:extLst>
                  <a:ext uri="{0D108BD9-81ED-4DB2-BD59-A6C34878D82A}">
                    <a16:rowId xmlns="" xmlns:a16="http://schemas.microsoft.com/office/drawing/2014/main" val="10006"/>
                  </a:ext>
                </a:extLst>
              </a:tr>
              <a:tr h="307587">
                <a:tc>
                  <a:txBody>
                    <a:bodyPr/>
                    <a:lstStyle/>
                    <a:p>
                      <a:pPr algn="l"/>
                      <a:r>
                        <a:rPr lang="es-MX" sz="900" b="0" dirty="0">
                          <a:solidFill>
                            <a:srgbClr val="3D2E32"/>
                          </a:solidFill>
                          <a:latin typeface="Montserrat Light" pitchFamily="50" charset="0"/>
                        </a:rPr>
                        <a:t>Unidad de Medida </a:t>
                      </a:r>
                    </a:p>
                    <a:p>
                      <a:pPr algn="l"/>
                      <a:r>
                        <a:rPr lang="es-MX" sz="900" b="0" dirty="0">
                          <a:solidFill>
                            <a:srgbClr val="3D2E32"/>
                          </a:solidFill>
                          <a:latin typeface="Montserrat Light" pitchFamily="50" charset="0"/>
                        </a:rPr>
                        <a:t>              PA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Personas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7"/>
                  </a:ext>
                </a:extLst>
              </a:tr>
              <a:tr h="192242">
                <a:tc gridSpan="2">
                  <a:txBody>
                    <a:bodyPr/>
                    <a:lstStyle/>
                    <a:p>
                      <a:pPr algn="ctr"/>
                      <a:r>
                        <a:rPr lang="es-MX" sz="900" b="1" i="0" dirty="0">
                          <a:solidFill>
                            <a:schemeClr val="tx1"/>
                          </a:solidFill>
                          <a:effectLst>
                            <a:outerShdw blurRad="38100" dist="38100" dir="2700000" algn="tl">
                              <a:srgbClr val="000000">
                                <a:alpha val="43137"/>
                              </a:srgbClr>
                            </a:outerShdw>
                          </a:effectLst>
                          <a:latin typeface="Montserrat Light" pitchFamily="50" charset="0"/>
                        </a:rPr>
                        <a:t>Valor año </a:t>
                      </a:r>
                      <a:r>
                        <a:rPr lang="es-MX" sz="900" b="1" i="0" baseline="0" dirty="0">
                          <a:solidFill>
                            <a:schemeClr val="tx1"/>
                          </a:solidFill>
                          <a:effectLst>
                            <a:outerShdw blurRad="38100" dist="38100" dir="2700000" algn="tl">
                              <a:srgbClr val="000000">
                                <a:alpha val="43137"/>
                              </a:srgbClr>
                            </a:outerShdw>
                          </a:effectLst>
                          <a:latin typeface="Montserrat Light" pitchFamily="50" charset="0"/>
                        </a:rPr>
                        <a:t>(</a:t>
                      </a:r>
                      <a:r>
                        <a:rPr lang="es-MX" sz="900" b="1" i="1" baseline="0" dirty="0">
                          <a:solidFill>
                            <a:schemeClr val="tx1"/>
                          </a:solidFill>
                          <a:effectLst>
                            <a:outerShdw blurRad="38100" dist="38100" dir="2700000" algn="tl">
                              <a:srgbClr val="000000">
                                <a:alpha val="43137"/>
                              </a:srgbClr>
                            </a:outerShdw>
                          </a:effectLst>
                          <a:latin typeface="Montserrat Light" pitchFamily="50" charset="0"/>
                        </a:rPr>
                        <a:t>2019</a:t>
                      </a:r>
                      <a:r>
                        <a:rPr lang="es-MX" sz="900" b="1" i="0" baseline="0" dirty="0">
                          <a:solidFill>
                            <a:schemeClr val="tx1"/>
                          </a:solidFill>
                          <a:effectLst>
                            <a:outerShdw blurRad="38100" dist="38100" dir="2700000" algn="tl">
                              <a:srgbClr val="000000">
                                <a:alpha val="43137"/>
                              </a:srgbClr>
                            </a:outerShdw>
                          </a:effectLst>
                          <a:latin typeface="Montserrat Light" pitchFamily="50" charset="0"/>
                        </a:rPr>
                        <a:t>)</a:t>
                      </a:r>
                      <a:endParaRPr lang="es-MX" sz="900" b="1" i="0" dirty="0">
                        <a:solidFill>
                          <a:schemeClr val="tx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endParaRPr lang="es-MX"/>
                    </a:p>
                  </a:txBody>
                  <a:tcPr/>
                </a:tc>
                <a:extLst>
                  <a:ext uri="{0D108BD9-81ED-4DB2-BD59-A6C34878D82A}">
                    <a16:rowId xmlns="" xmlns:a16="http://schemas.microsoft.com/office/drawing/2014/main" val="10008"/>
                  </a:ext>
                </a:extLst>
              </a:tr>
              <a:tr h="307587">
                <a:tc>
                  <a:txBody>
                    <a:bodyPr/>
                    <a:lstStyle/>
                    <a:p>
                      <a:pPr algn="l"/>
                      <a:r>
                        <a:rPr lang="es-MX" sz="900" b="0" dirty="0">
                          <a:solidFill>
                            <a:srgbClr val="3D2E32"/>
                          </a:solidFill>
                          <a:latin typeface="Montserrat Light" pitchFamily="50" charset="0"/>
                        </a:rPr>
                        <a:t>Población</a:t>
                      </a:r>
                      <a:r>
                        <a:rPr lang="es-MX" sz="900" b="0" baseline="0" dirty="0">
                          <a:solidFill>
                            <a:srgbClr val="3D2E32"/>
                          </a:solidFill>
                          <a:latin typeface="Montserrat Light" pitchFamily="50" charset="0"/>
                        </a:rPr>
                        <a:t> Potencial (</a:t>
                      </a:r>
                      <a:r>
                        <a:rPr lang="es-MX" sz="900" b="0" i="1" baseline="0" dirty="0">
                          <a:solidFill>
                            <a:srgbClr val="3D2E32"/>
                          </a:solidFill>
                          <a:latin typeface="Montserrat Light" pitchFamily="50" charset="0"/>
                        </a:rPr>
                        <a:t>PP</a:t>
                      </a:r>
                      <a:r>
                        <a:rPr lang="es-MX" sz="900" b="0" baseline="0" dirty="0">
                          <a:solidFill>
                            <a:srgbClr val="3D2E32"/>
                          </a:solidFill>
                          <a:latin typeface="Montserrat Light" pitchFamily="50" charset="0"/>
                        </a:rPr>
                        <a:t>)</a:t>
                      </a:r>
                      <a:r>
                        <a:rPr lang="es-MX" sz="900" b="0" baseline="30000" dirty="0">
                          <a:solidFill>
                            <a:srgbClr val="3D2E32"/>
                          </a:solidFill>
                          <a:latin typeface="Montserrat Light" pitchFamily="50" charset="0"/>
                        </a:rPr>
                        <a:t>1/</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409,175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09"/>
                  </a:ext>
                </a:extLst>
              </a:tr>
              <a:tr h="192242">
                <a:tc>
                  <a:txBody>
                    <a:bodyPr/>
                    <a:lstStyle/>
                    <a:p>
                      <a:pPr algn="l"/>
                      <a:r>
                        <a:rPr lang="es-MX" sz="900" b="0" dirty="0">
                          <a:solidFill>
                            <a:srgbClr val="3D2E32"/>
                          </a:solidFill>
                          <a:latin typeface="Montserrat Light" pitchFamily="50" charset="0"/>
                        </a:rPr>
                        <a:t>Población Objetivo (</a:t>
                      </a:r>
                      <a:r>
                        <a:rPr lang="es-MX" sz="900" b="0" i="1" dirty="0">
                          <a:solidFill>
                            <a:srgbClr val="3D2E32"/>
                          </a:solidFill>
                          <a:latin typeface="Montserrat Light" pitchFamily="50" charset="0"/>
                        </a:rPr>
                        <a:t>PO</a:t>
                      </a:r>
                      <a:r>
                        <a:rPr lang="es-MX" sz="900" b="0" dirty="0">
                          <a:solidFill>
                            <a:srgbClr val="3D2E32"/>
                          </a:solidFill>
                          <a:latin typeface="Montserrat Light" pitchFamily="50" charset="0"/>
                        </a:rPr>
                        <a:t>)</a:t>
                      </a:r>
                      <a:r>
                        <a:rPr lang="es-MX" sz="900" b="0" baseline="30000" dirty="0">
                          <a:solidFill>
                            <a:srgbClr val="3D2E32"/>
                          </a:solidFill>
                          <a:latin typeface="Montserrat Light" pitchFamily="50" charset="0"/>
                        </a:rPr>
                        <a:t> 1/</a:t>
                      </a:r>
                      <a:endParaRPr lang="es-MX" sz="9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900" b="0" dirty="0">
                          <a:solidFill>
                            <a:schemeClr val="tx1"/>
                          </a:solidFill>
                          <a:latin typeface="Montserrat Light" pitchFamily="50" charset="0"/>
                        </a:rPr>
                        <a:t>173,629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10"/>
                  </a:ext>
                </a:extLst>
              </a:tr>
              <a:tr h="192242">
                <a:tc>
                  <a:txBody>
                    <a:bodyPr/>
                    <a:lstStyle/>
                    <a:p>
                      <a:pPr algn="l"/>
                      <a:r>
                        <a:rPr lang="es-MX" sz="900" b="0" dirty="0">
                          <a:solidFill>
                            <a:srgbClr val="3D2E32"/>
                          </a:solidFill>
                          <a:latin typeface="Montserrat Light" pitchFamily="50" charset="0"/>
                        </a:rPr>
                        <a:t>Población Atendida (</a:t>
                      </a:r>
                      <a:r>
                        <a:rPr lang="es-MX" sz="900" b="0" i="1" dirty="0">
                          <a:solidFill>
                            <a:srgbClr val="3D2E32"/>
                          </a:solidFill>
                          <a:latin typeface="Montserrat Light" pitchFamily="50" charset="0"/>
                        </a:rPr>
                        <a:t>PA</a:t>
                      </a:r>
                      <a:r>
                        <a:rPr lang="es-MX" sz="900" b="0" dirty="0">
                          <a:solidFill>
                            <a:srgbClr val="3D2E32"/>
                          </a:solidFill>
                          <a:latin typeface="Montserrat Light" pitchFamily="50" charset="0"/>
                        </a:rPr>
                        <a:t>)</a:t>
                      </a:r>
                      <a:r>
                        <a:rPr lang="es-MX" sz="900" b="0" baseline="30000" dirty="0">
                          <a:solidFill>
                            <a:srgbClr val="3D2E32"/>
                          </a:solidFill>
                          <a:latin typeface="Montserrat Light" pitchFamily="50" charset="0"/>
                        </a:rPr>
                        <a:t> 1/</a:t>
                      </a:r>
                      <a:endParaRPr lang="es-MX" sz="900" b="0" dirty="0">
                        <a:solidFill>
                          <a:srgbClr val="3D2E32"/>
                        </a:solidFill>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latin typeface="Montserrat Light" pitchFamily="50" charset="0"/>
                        </a:rPr>
                        <a:t>173,629</a:t>
                      </a:r>
                      <a:endParaRPr lang="es-MX" sz="900" b="0" dirty="0">
                        <a:solidFill>
                          <a:schemeClr val="tx1"/>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11"/>
                  </a:ext>
                </a:extLst>
              </a:tr>
              <a:tr h="307587">
                <a:tc>
                  <a:txBody>
                    <a:bodyPr/>
                    <a:lstStyle/>
                    <a:p>
                      <a:pPr algn="l"/>
                      <a:r>
                        <a:rPr lang="es-MX" sz="900" b="0" dirty="0">
                          <a:solidFill>
                            <a:srgbClr val="3D2E32"/>
                          </a:solidFill>
                          <a:latin typeface="Montserrat Light" pitchFamily="50" charset="0"/>
                        </a:rPr>
                        <a:t>Población Atendida /</a:t>
                      </a:r>
                    </a:p>
                    <a:p>
                      <a:pPr algn="l"/>
                      <a:r>
                        <a:rPr lang="es-MX" sz="900" b="0" dirty="0">
                          <a:solidFill>
                            <a:srgbClr val="3D2E32"/>
                          </a:solidFill>
                          <a:latin typeface="Montserrat Light" pitchFamily="50" charset="0"/>
                        </a:rPr>
                        <a:t>Población Objetivo</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a:txBody>
                    <a:bodyPr/>
                    <a:lstStyle/>
                    <a:p>
                      <a:pPr algn="ctr"/>
                      <a:r>
                        <a:rPr lang="es-MX" sz="900" b="0" dirty="0">
                          <a:solidFill>
                            <a:schemeClr val="tx1"/>
                          </a:solidFill>
                          <a:latin typeface="Montserrat Light" pitchFamily="50" charset="0"/>
                        </a:rPr>
                        <a:t>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7829">
                <a:tc gridSpan="2">
                  <a:txBody>
                    <a:bodyPr/>
                    <a:lstStyle/>
                    <a:p>
                      <a:pPr algn="l"/>
                      <a:r>
                        <a:rPr lang="es-MX" sz="800" b="0" baseline="30000" dirty="0">
                          <a:solidFill>
                            <a:srgbClr val="3D2E32"/>
                          </a:solidFill>
                          <a:latin typeface="Montserrat Light" pitchFamily="50" charset="0"/>
                        </a:rPr>
                        <a:t>1/ </a:t>
                      </a:r>
                      <a:r>
                        <a:rPr lang="es-MX" sz="800" b="0" dirty="0">
                          <a:solidFill>
                            <a:srgbClr val="3D2E32"/>
                          </a:solidFill>
                          <a:latin typeface="Montserrat Light" pitchFamily="50" charset="0"/>
                        </a:rPr>
                        <a:t>Niños menores de 8 años</a:t>
                      </a:r>
                      <a:endParaRPr lang="es-MX" sz="900" b="0" dirty="0">
                        <a:solidFill>
                          <a:srgbClr val="3D2E32"/>
                        </a:solidFill>
                        <a:latin typeface="Montserrat Light" pitchFamily="50" charset="0"/>
                      </a:endParaRPr>
                    </a:p>
                  </a:txBody>
                  <a:tcP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tc hMerge="1">
                  <a:txBody>
                    <a:bodyPr/>
                    <a:lstStyle/>
                    <a:p>
                      <a:pPr algn="ctr"/>
                      <a:endParaRPr lang="es-MX" sz="900" b="0" dirty="0">
                        <a:solidFill>
                          <a:srgbClr val="3D2E32"/>
                        </a:solidFill>
                        <a:latin typeface="Montserrat Light" pitchFamily="50"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alpha val="97000"/>
                      </a:schemeClr>
                    </a:solidFill>
                  </a:tcPr>
                </a:tc>
                <a:extLst>
                  <a:ext uri="{0D108BD9-81ED-4DB2-BD59-A6C34878D82A}">
                    <a16:rowId xmlns="" xmlns:a16="http://schemas.microsoft.com/office/drawing/2014/main" val="10013"/>
                  </a:ext>
                </a:extLst>
              </a:tr>
            </a:tbl>
          </a:graphicData>
        </a:graphic>
      </p:graphicFrame>
      <p:graphicFrame>
        <p:nvGraphicFramePr>
          <p:cNvPr id="17" name="7 Gráfico"/>
          <p:cNvGraphicFramePr>
            <a:graphicFrameLocks/>
          </p:cNvGraphicFramePr>
          <p:nvPr>
            <p:extLst>
              <p:ext uri="{D42A27DB-BD31-4B8C-83A1-F6EECF244321}">
                <p14:modId xmlns:p14="http://schemas.microsoft.com/office/powerpoint/2010/main" val="472525770"/>
              </p:ext>
            </p:extLst>
          </p:nvPr>
        </p:nvGraphicFramePr>
        <p:xfrm>
          <a:off x="3203848" y="3265484"/>
          <a:ext cx="2880320" cy="2029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1710387121"/>
              </p:ext>
            </p:extLst>
          </p:nvPr>
        </p:nvGraphicFramePr>
        <p:xfrm>
          <a:off x="3347864" y="3068960"/>
          <a:ext cx="2700000" cy="243840"/>
        </p:xfrm>
        <a:graphic>
          <a:graphicData uri="http://schemas.openxmlformats.org/drawingml/2006/table">
            <a:tbl>
              <a:tblPr firstRow="1" bandRow="1">
                <a:effectLst/>
                <a:tableStyleId>{5C22544A-7EE6-4342-B048-85BDC9FD1C3A}</a:tableStyleId>
              </a:tblPr>
              <a:tblGrid>
                <a:gridCol w="2700000">
                  <a:extLst>
                    <a:ext uri="{9D8B030D-6E8A-4147-A177-3AD203B41FA5}">
                      <a16:colId xmlns="" xmlns:a16="http://schemas.microsoft.com/office/drawing/2014/main" val="20000"/>
                    </a:ext>
                  </a:extLst>
                </a:gridCol>
              </a:tblGrid>
              <a:tr h="192242">
                <a:tc>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Indicador de la 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0"/>
                  </a:ext>
                </a:extLst>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1131109731"/>
              </p:ext>
            </p:extLst>
          </p:nvPr>
        </p:nvGraphicFramePr>
        <p:xfrm>
          <a:off x="6156176" y="3068960"/>
          <a:ext cx="2700000" cy="2964180"/>
        </p:xfrm>
        <a:graphic>
          <a:graphicData uri="http://schemas.openxmlformats.org/drawingml/2006/table">
            <a:tbl>
              <a:tblPr firstRow="1" bandRow="1">
                <a:effectLst/>
                <a:tableStyleId>{5C22544A-7EE6-4342-B048-85BDC9FD1C3A}</a:tableStyleId>
              </a:tblPr>
              <a:tblGrid>
                <a:gridCol w="2700000">
                  <a:extLst>
                    <a:ext uri="{9D8B030D-6E8A-4147-A177-3AD203B41FA5}">
                      <a16:colId xmlns="" xmlns:a16="http://schemas.microsoft.com/office/drawing/2014/main" val="20000"/>
                    </a:ext>
                  </a:extLst>
                </a:gridCol>
              </a:tblGrid>
              <a:tr h="192242">
                <a:tc>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Análisis de la Cobertura</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0"/>
                  </a:ext>
                </a:extLst>
              </a:tr>
              <a:tr h="192242">
                <a:tc>
                  <a:txBody>
                    <a:bodyPr/>
                    <a:lstStyle/>
                    <a:p>
                      <a:pPr algn="just">
                        <a:lnSpc>
                          <a:spcPts val="1300"/>
                        </a:lnSpc>
                      </a:pPr>
                      <a:r>
                        <a:rPr lang="es-MX" sz="1000" b="0" dirty="0">
                          <a:solidFill>
                            <a:schemeClr val="tx1"/>
                          </a:solidFill>
                          <a:latin typeface="Montserrat Light" pitchFamily="50" charset="0"/>
                        </a:rPr>
                        <a:t>En el año 2019,  la Secretaria de Salud tenía una cobertura de hasta </a:t>
                      </a:r>
                      <a:r>
                        <a:rPr lang="es-MX" sz="1000" b="1" dirty="0">
                          <a:solidFill>
                            <a:schemeClr val="tx1"/>
                          </a:solidFill>
                          <a:latin typeface="Montserrat Light" pitchFamily="50" charset="0"/>
                        </a:rPr>
                        <a:t>1,304,408</a:t>
                      </a:r>
                      <a:r>
                        <a:rPr lang="es-MX" sz="1000" b="0" dirty="0">
                          <a:solidFill>
                            <a:schemeClr val="tx1"/>
                          </a:solidFill>
                          <a:latin typeface="Montserrat Light" pitchFamily="50" charset="0"/>
                        </a:rPr>
                        <a:t> personas</a:t>
                      </a:r>
                      <a:r>
                        <a:rPr lang="es-MX" sz="1000" b="0" baseline="0" dirty="0">
                          <a:solidFill>
                            <a:schemeClr val="tx1"/>
                          </a:solidFill>
                          <a:latin typeface="Montserrat Light" pitchFamily="50" charset="0"/>
                        </a:rPr>
                        <a:t> pertenecientes en todos </a:t>
                      </a:r>
                      <a:r>
                        <a:rPr lang="es-MX" sz="1000" b="0" dirty="0">
                          <a:solidFill>
                            <a:schemeClr val="tx1"/>
                          </a:solidFill>
                          <a:latin typeface="Montserrat Light" pitchFamily="50" charset="0"/>
                        </a:rPr>
                        <a:t>los grupos de edad, pero el</a:t>
                      </a:r>
                      <a:r>
                        <a:rPr lang="es-MX" sz="1000" b="0" baseline="0" dirty="0">
                          <a:solidFill>
                            <a:schemeClr val="tx1"/>
                          </a:solidFill>
                          <a:latin typeface="Montserrat Light" pitchFamily="50" charset="0"/>
                        </a:rPr>
                        <a:t> área de responsabilidad institucional y quienes fueron atendidos mayormente fueron los niños menores de 8 años, con la cantidad de </a:t>
                      </a:r>
                      <a:r>
                        <a:rPr lang="es-MX" sz="1000" b="1" baseline="0" dirty="0">
                          <a:solidFill>
                            <a:schemeClr val="tx1"/>
                          </a:solidFill>
                          <a:latin typeface="Montserrat Light" pitchFamily="50" charset="0"/>
                        </a:rPr>
                        <a:t>173,629 </a:t>
                      </a:r>
                      <a:r>
                        <a:rPr lang="es-MX" sz="1000" b="0" baseline="0" dirty="0">
                          <a:solidFill>
                            <a:schemeClr val="tx1"/>
                          </a:solidFill>
                          <a:latin typeface="Montserrat Light" pitchFamily="50" charset="0"/>
                        </a:rPr>
                        <a:t>niños, a los cuales se les aplicó la mayor cantidad de vacunas. </a:t>
                      </a:r>
                    </a:p>
                    <a:p>
                      <a:pPr algn="just">
                        <a:lnSpc>
                          <a:spcPts val="1300"/>
                        </a:lnSpc>
                      </a:pPr>
                      <a:endParaRPr lang="es-MX" sz="1000" b="0" baseline="0" dirty="0">
                        <a:solidFill>
                          <a:schemeClr val="tx1"/>
                        </a:solidFill>
                        <a:latin typeface="Montserrat Light" pitchFamily="50" charset="0"/>
                      </a:endParaRPr>
                    </a:p>
                    <a:p>
                      <a:pPr algn="just">
                        <a:lnSpc>
                          <a:spcPts val="1300"/>
                        </a:lnSpc>
                      </a:pPr>
                      <a:r>
                        <a:rPr lang="es-MX" sz="1000" b="0" dirty="0">
                          <a:solidFill>
                            <a:schemeClr val="tx1"/>
                          </a:solidFill>
                          <a:latin typeface="Montserrat Light" pitchFamily="50" charset="0"/>
                        </a:rPr>
                        <a:t>Cabe mencionar que el programa es para</a:t>
                      </a:r>
                      <a:r>
                        <a:rPr lang="es-MX" sz="1000" b="0" baseline="0" dirty="0">
                          <a:solidFill>
                            <a:schemeClr val="tx1"/>
                          </a:solidFill>
                          <a:latin typeface="Montserrat Light" pitchFamily="50" charset="0"/>
                        </a:rPr>
                        <a:t> </a:t>
                      </a:r>
                      <a:r>
                        <a:rPr lang="es-MX" sz="1000" b="0" dirty="0">
                          <a:solidFill>
                            <a:schemeClr val="tx1"/>
                          </a:solidFill>
                          <a:latin typeface="Montserrat Light" pitchFamily="50" charset="0"/>
                        </a:rPr>
                        <a:t>toda la población de Sinaloa que necesite alguna vacuna</a:t>
                      </a:r>
                      <a:r>
                        <a:rPr lang="es-MX" sz="1000" b="0" baseline="0" dirty="0">
                          <a:solidFill>
                            <a:schemeClr val="tx1"/>
                          </a:solidFill>
                          <a:latin typeface="Montserrat Light" pitchFamily="50" charset="0"/>
                        </a:rPr>
                        <a:t> para completar el esquema de vacunación.</a:t>
                      </a:r>
                      <a:endParaRPr lang="es-MX" sz="1000" b="0" dirty="0">
                        <a:solidFill>
                          <a:schemeClr val="tx1"/>
                        </a:solidFill>
                        <a:latin typeface="Montserrat Light" pitchFamily="50" charset="0"/>
                      </a:endParaRPr>
                    </a:p>
                    <a:p>
                      <a:pPr algn="ct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15" name="1 Título">
            <a:extLst>
              <a:ext uri="{FF2B5EF4-FFF2-40B4-BE49-F238E27FC236}">
                <a16:creationId xmlns="" xmlns:a16="http://schemas.microsoft.com/office/drawing/2014/main" id="{3F91AA6B-0F12-4609-8C68-FD6A4194E317}"/>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306552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Pentágono"/>
          <p:cNvSpPr/>
          <p:nvPr/>
        </p:nvSpPr>
        <p:spPr>
          <a:xfrm rot="5400000">
            <a:off x="-2219628" y="3951184"/>
            <a:ext cx="5040352" cy="396000"/>
          </a:xfrm>
          <a:prstGeom prst="homePlate">
            <a:avLst/>
          </a:prstGeom>
          <a:blipFill dpi="0" rotWithShape="1">
            <a:blip r:embed="rId2"/>
            <a:srcRect/>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7" name="16 Elipse"/>
          <p:cNvSpPr/>
          <p:nvPr/>
        </p:nvSpPr>
        <p:spPr>
          <a:xfrm>
            <a:off x="17202" y="1268760"/>
            <a:ext cx="576000" cy="576000"/>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4</a:t>
            </a:r>
          </a:p>
        </p:txBody>
      </p:sp>
      <p:graphicFrame>
        <p:nvGraphicFramePr>
          <p:cNvPr id="3" name="2 Tabla"/>
          <p:cNvGraphicFramePr>
            <a:graphicFrameLocks noGrp="1"/>
          </p:cNvGraphicFramePr>
          <p:nvPr>
            <p:extLst>
              <p:ext uri="{D42A27DB-BD31-4B8C-83A1-F6EECF244321}">
                <p14:modId xmlns:p14="http://schemas.microsoft.com/office/powerpoint/2010/main" val="1327910526"/>
              </p:ext>
            </p:extLst>
          </p:nvPr>
        </p:nvGraphicFramePr>
        <p:xfrm>
          <a:off x="4932040" y="4437112"/>
          <a:ext cx="3780000" cy="243840"/>
        </p:xfrm>
        <a:graphic>
          <a:graphicData uri="http://schemas.openxmlformats.org/drawingml/2006/table">
            <a:tbl>
              <a:tblPr firstRow="1" bandRow="1">
                <a:effectLst/>
                <a:tableStyleId>{5C22544A-7EE6-4342-B048-85BDC9FD1C3A}</a:tableStyleId>
              </a:tblPr>
              <a:tblGrid>
                <a:gridCol w="3780000">
                  <a:extLst>
                    <a:ext uri="{9D8B030D-6E8A-4147-A177-3AD203B41FA5}">
                      <a16:colId xmlns="" xmlns:a16="http://schemas.microsoft.com/office/drawing/2014/main" val="20000"/>
                    </a:ext>
                  </a:extLst>
                </a:gridCol>
              </a:tblGrid>
              <a:tr h="0">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Presupuesto del Ejercicio</a:t>
                      </a: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0"/>
                  </a:ext>
                </a:extLst>
              </a:tr>
            </a:tbl>
          </a:graphicData>
        </a:graphic>
      </p:graphicFrame>
      <p:sp>
        <p:nvSpPr>
          <p:cNvPr id="6" name="5 CuadroTexto"/>
          <p:cNvSpPr txBox="1"/>
          <p:nvPr/>
        </p:nvSpPr>
        <p:spPr>
          <a:xfrm rot="16200000">
            <a:off x="-275452" y="3339625"/>
            <a:ext cx="1197894"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Sector</a:t>
            </a:r>
          </a:p>
        </p:txBody>
      </p:sp>
      <p:sp>
        <p:nvSpPr>
          <p:cNvPr id="8" name="7 Cheurón"/>
          <p:cNvSpPr/>
          <p:nvPr/>
        </p:nvSpPr>
        <p:spPr>
          <a:xfrm>
            <a:off x="703002" y="1412816"/>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3D2E32"/>
                </a:solidFill>
                <a:effectLst>
                  <a:outerShdw blurRad="38100" dist="38100" dir="2700000" algn="tl">
                    <a:srgbClr val="000000">
                      <a:alpha val="43137"/>
                    </a:srgbClr>
                  </a:outerShdw>
                </a:effectLst>
              </a:rPr>
              <a:t>Análisis del Sector</a:t>
            </a:r>
          </a:p>
        </p:txBody>
      </p:sp>
      <p:sp>
        <p:nvSpPr>
          <p:cNvPr id="9" name="8 Marcador de número de diapositiva"/>
          <p:cNvSpPr>
            <a:spLocks noGrp="1"/>
          </p:cNvSpPr>
          <p:nvPr>
            <p:ph type="sldNum" sz="quarter" idx="4"/>
          </p:nvPr>
        </p:nvSpPr>
        <p:spPr/>
        <p:txBody>
          <a:bodyPr/>
          <a:lstStyle/>
          <a:p>
            <a:fld id="{34762513-7D76-44F4-A4EB-02F5BA9AE113}" type="slidenum">
              <a:rPr lang="es-MX" smtClean="0"/>
              <a:t>4</a:t>
            </a:fld>
            <a:endParaRPr lang="es-MX" dirty="0"/>
          </a:p>
        </p:txBody>
      </p:sp>
      <p:sp>
        <p:nvSpPr>
          <p:cNvPr id="11" name="10 CuadroTexto"/>
          <p:cNvSpPr txBox="1"/>
          <p:nvPr/>
        </p:nvSpPr>
        <p:spPr>
          <a:xfrm>
            <a:off x="683568" y="1772816"/>
            <a:ext cx="8280000" cy="2554545"/>
          </a:xfrm>
          <a:prstGeom prst="rect">
            <a:avLst/>
          </a:prstGeom>
          <a:noFill/>
        </p:spPr>
        <p:txBody>
          <a:bodyPr wrap="square" rtlCol="0">
            <a:spAutoFit/>
          </a:bodyPr>
          <a:lstStyle/>
          <a:p>
            <a:pPr algn="just"/>
            <a:r>
              <a:rPr lang="es-MX" sz="1000" dirty="0">
                <a:latin typeface="Montserrat Light" pitchFamily="50" charset="0"/>
              </a:rPr>
              <a:t>El programa tiene como objetivo otorgar protección especifica a la población contra enfermedades que son prevenibles a través de la aplicación de vacunas, además, contribuye al indicador sectorial </a:t>
            </a:r>
            <a:r>
              <a:rPr lang="es-ES" sz="1000" i="1" dirty="0">
                <a:latin typeface="Montserrat Light" pitchFamily="50" charset="0"/>
              </a:rPr>
              <a:t>Esquema completo de vacunación para niños menores de cinco años de edad para evitar enfermedades y riesgo de muerte</a:t>
            </a:r>
            <a:r>
              <a:rPr lang="es-ES" sz="1000" dirty="0">
                <a:latin typeface="Montserrat Light" pitchFamily="50" charset="0"/>
              </a:rPr>
              <a:t>, mediante la aplicación de vacunas. </a:t>
            </a:r>
          </a:p>
          <a:p>
            <a:pPr algn="just"/>
            <a:endParaRPr lang="es-ES" sz="1000" dirty="0">
              <a:latin typeface="Montserrat Light" pitchFamily="50" charset="0"/>
            </a:endParaRPr>
          </a:p>
          <a:p>
            <a:pPr algn="just"/>
            <a:r>
              <a:rPr lang="es-ES" sz="1000" dirty="0">
                <a:latin typeface="Montserrat Light" pitchFamily="50" charset="0"/>
              </a:rPr>
              <a:t>Uno de los objetivos de la Vacunación Universal en el marco de compromisos nacionales, continentales e internacionales es: </a:t>
            </a:r>
          </a:p>
          <a:p>
            <a:pPr algn="just"/>
            <a:endParaRPr lang="es-ES" sz="1000" dirty="0">
              <a:latin typeface="Montserrat Light" pitchFamily="50" charset="0"/>
            </a:endParaRPr>
          </a:p>
          <a:p>
            <a:pPr marL="171450" indent="-171450" algn="just">
              <a:buFont typeface="Wingdings" pitchFamily="2" charset="2"/>
              <a:buChar char="v"/>
            </a:pPr>
            <a:r>
              <a:rPr lang="es-ES" sz="1000" b="1" dirty="0">
                <a:latin typeface="Montserrat Light" pitchFamily="50" charset="0"/>
              </a:rPr>
              <a:t>Alcanzar y mantener el 95% de cobertura de vacunación por entidad federativa con cada uno de los biológicos.</a:t>
            </a:r>
          </a:p>
          <a:p>
            <a:pPr marL="171450" indent="-171450" algn="just">
              <a:buFont typeface="Wingdings" pitchFamily="2" charset="2"/>
              <a:buChar char="v"/>
            </a:pPr>
            <a:endParaRPr lang="es-ES" sz="1000" b="1" dirty="0">
              <a:latin typeface="Montserrat Light" pitchFamily="50" charset="0"/>
            </a:endParaRPr>
          </a:p>
          <a:p>
            <a:pPr marL="171450" indent="-171450" algn="just">
              <a:buFont typeface="Wingdings" pitchFamily="2" charset="2"/>
              <a:buChar char="v"/>
            </a:pPr>
            <a:r>
              <a:rPr lang="es-ES" sz="1000" b="1" dirty="0">
                <a:latin typeface="Montserrat Light" pitchFamily="50" charset="0"/>
              </a:rPr>
              <a:t>Alcanzar y mantener el 90% de cobertura de vacunación en el esquema completo para menores de un año de edad y al año de edad por entidad federativa.</a:t>
            </a:r>
          </a:p>
          <a:p>
            <a:pPr algn="just"/>
            <a:endParaRPr lang="es-ES" sz="1000" i="1" dirty="0">
              <a:latin typeface="Montserrat Light" pitchFamily="50" charset="0"/>
            </a:endParaRPr>
          </a:p>
          <a:p>
            <a:pPr algn="just"/>
            <a:r>
              <a:rPr lang="es-MX" sz="1000" dirty="0">
                <a:latin typeface="Montserrat Light" pitchFamily="50" charset="0"/>
              </a:rPr>
              <a:t>En 2019, se alcanzó un </a:t>
            </a:r>
            <a:r>
              <a:rPr lang="es-MX" sz="1000" b="1" dirty="0">
                <a:latin typeface="Montserrat Light" pitchFamily="50" charset="0"/>
              </a:rPr>
              <a:t>90%</a:t>
            </a:r>
            <a:r>
              <a:rPr lang="es-MX" sz="1000" dirty="0">
                <a:latin typeface="Montserrat Light" pitchFamily="50" charset="0"/>
              </a:rPr>
              <a:t> de la meta, beneficiando a </a:t>
            </a:r>
            <a:r>
              <a:rPr lang="es-MX" sz="1000" b="1" dirty="0">
                <a:latin typeface="Montserrat Light" pitchFamily="50" charset="0"/>
              </a:rPr>
              <a:t>1,304,408  </a:t>
            </a:r>
            <a:r>
              <a:rPr lang="es-MX" sz="1000" dirty="0">
                <a:latin typeface="Montserrat Light" pitchFamily="50" charset="0"/>
              </a:rPr>
              <a:t>personas de todos los grupos de edad, de los cuales </a:t>
            </a:r>
            <a:r>
              <a:rPr lang="es-MX" sz="1000" b="1" dirty="0">
                <a:latin typeface="Montserrat Light" pitchFamily="50" charset="0"/>
              </a:rPr>
              <a:t>173,629</a:t>
            </a:r>
            <a:r>
              <a:rPr lang="es-MX" sz="1000" dirty="0">
                <a:latin typeface="Montserrat Light" pitchFamily="50" charset="0"/>
              </a:rPr>
              <a:t> fueron niños menores de 8 años, alcanzando la meta del </a:t>
            </a:r>
            <a:r>
              <a:rPr lang="es-MX" sz="1000" b="1" dirty="0">
                <a:latin typeface="Montserrat Light" pitchFamily="50" charset="0"/>
              </a:rPr>
              <a:t>87%</a:t>
            </a:r>
            <a:r>
              <a:rPr lang="es-MX" sz="1000" dirty="0">
                <a:latin typeface="Montserrat Light" pitchFamily="50" charset="0"/>
              </a:rPr>
              <a:t> programada para este año.</a:t>
            </a:r>
          </a:p>
          <a:p>
            <a:pPr algn="just"/>
            <a:endParaRPr lang="es-MX" sz="1000" dirty="0">
              <a:latin typeface="Montserrat Light" pitchFamily="50" charset="0"/>
            </a:endParaRPr>
          </a:p>
          <a:p>
            <a:pPr algn="just"/>
            <a:r>
              <a:rPr lang="es-MX" sz="1000" dirty="0">
                <a:latin typeface="Montserrat Light" pitchFamily="50" charset="0"/>
              </a:rPr>
              <a:t>De esta manera Sinaloa ayuda a contribuir con la meta de la cobertura a nivel nacional que se espera cumplir por entidad federativa, enfocándose en el 2019 al grupo de niños menores de 8 años, el cual tuvo la mayor aplicación de vacunas.</a:t>
            </a:r>
          </a:p>
        </p:txBody>
      </p:sp>
      <p:graphicFrame>
        <p:nvGraphicFramePr>
          <p:cNvPr id="7" name="6 Tabla"/>
          <p:cNvGraphicFramePr>
            <a:graphicFrameLocks noGrp="1"/>
          </p:cNvGraphicFramePr>
          <p:nvPr>
            <p:extLst>
              <p:ext uri="{D42A27DB-BD31-4B8C-83A1-F6EECF244321}">
                <p14:modId xmlns:p14="http://schemas.microsoft.com/office/powerpoint/2010/main" val="3567409931"/>
              </p:ext>
            </p:extLst>
          </p:nvPr>
        </p:nvGraphicFramePr>
        <p:xfrm>
          <a:off x="4932040" y="4725144"/>
          <a:ext cx="3780000" cy="1607252"/>
        </p:xfrm>
        <a:graphic>
          <a:graphicData uri="http://schemas.openxmlformats.org/drawingml/2006/table">
            <a:tbl>
              <a:tblPr firstRow="1" firstCol="1" bandRow="1">
                <a:tableStyleId>{2D5ABB26-0587-4C30-8999-92F81FD0307C}</a:tableStyleId>
              </a:tblPr>
              <a:tblGrid>
                <a:gridCol w="1111764">
                  <a:extLst>
                    <a:ext uri="{9D8B030D-6E8A-4147-A177-3AD203B41FA5}">
                      <a16:colId xmlns="" xmlns:a16="http://schemas.microsoft.com/office/drawing/2014/main" val="20000"/>
                    </a:ext>
                  </a:extLst>
                </a:gridCol>
                <a:gridCol w="2668236">
                  <a:extLst>
                    <a:ext uri="{9D8B030D-6E8A-4147-A177-3AD203B41FA5}">
                      <a16:colId xmlns="" xmlns:a16="http://schemas.microsoft.com/office/drawing/2014/main" val="20001"/>
                    </a:ext>
                  </a:extLst>
                </a:gridCol>
              </a:tblGrid>
              <a:tr h="248055">
                <a:tc>
                  <a:txBody>
                    <a:bodyPr/>
                    <a:lstStyle/>
                    <a:p>
                      <a:pPr marL="0" algn="ctr" defTabSz="914400" rtl="0" eaLnBrk="1" latinLnBrk="0" hangingPunct="1">
                        <a:lnSpc>
                          <a:spcPct val="107000"/>
                        </a:lnSpc>
                        <a:spcAft>
                          <a:spcPts val="0"/>
                        </a:spcAft>
                      </a:pPr>
                      <a:r>
                        <a:rPr lang="es-MX" sz="900" b="1" kern="1200" dirty="0">
                          <a:solidFill>
                            <a:srgbClr val="3D2E32"/>
                          </a:solidFill>
                          <a:effectLst>
                            <a:outerShdw blurRad="38100" dist="38100" dir="2700000" algn="tl">
                              <a:srgbClr val="000000">
                                <a:alpha val="43137"/>
                              </a:srgbClr>
                            </a:outerShdw>
                          </a:effectLst>
                          <a:latin typeface="Montserrat Light" pitchFamily="50" charset="0"/>
                          <a:ea typeface="+mn-ea"/>
                          <a:cs typeface="+mn-cs"/>
                        </a:rPr>
                        <a:t>Año</a:t>
                      </a:r>
                    </a:p>
                  </a:txBody>
                  <a:tcPr marL="68580" marR="68580" marT="0" marB="0" anchor="ctr">
                    <a:solidFill>
                      <a:srgbClr val="C9C2BA"/>
                    </a:solidFill>
                  </a:tcPr>
                </a:tc>
                <a:tc>
                  <a:txBody>
                    <a:bodyPr/>
                    <a:lstStyle/>
                    <a:p>
                      <a:pPr marL="0" algn="ctr" defTabSz="914400" rtl="0" eaLnBrk="1" latinLnBrk="0" hangingPunct="1">
                        <a:lnSpc>
                          <a:spcPct val="107000"/>
                        </a:lnSpc>
                        <a:spcAft>
                          <a:spcPts val="0"/>
                        </a:spcAft>
                      </a:pPr>
                      <a:r>
                        <a:rPr lang="es-MX" sz="900" b="1" kern="1200" dirty="0">
                          <a:solidFill>
                            <a:srgbClr val="3D2E32"/>
                          </a:solidFill>
                          <a:effectLst>
                            <a:outerShdw blurRad="38100" dist="38100" dir="2700000" algn="tl">
                              <a:srgbClr val="000000">
                                <a:alpha val="43137"/>
                              </a:srgbClr>
                            </a:outerShdw>
                          </a:effectLst>
                          <a:latin typeface="Montserrat Light" pitchFamily="50" charset="0"/>
                          <a:ea typeface="+mn-ea"/>
                          <a:cs typeface="+mn-cs"/>
                        </a:rPr>
                        <a:t>Presupuesto</a:t>
                      </a:r>
                    </a:p>
                  </a:txBody>
                  <a:tcPr marL="68580" marR="68580" marT="0" marB="0" anchor="ctr">
                    <a:solidFill>
                      <a:srgbClr val="C9C2BA"/>
                    </a:solidFill>
                  </a:tcPr>
                </a:tc>
                <a:extLst>
                  <a:ext uri="{0D108BD9-81ED-4DB2-BD59-A6C34878D82A}">
                    <a16:rowId xmlns="" xmlns:a16="http://schemas.microsoft.com/office/drawing/2014/main" val="10000"/>
                  </a:ext>
                </a:extLst>
              </a:tr>
              <a:tr h="259510">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2015</a:t>
                      </a:r>
                    </a:p>
                  </a:txBody>
                  <a:tcPr marL="68580" marR="68580" marT="0" marB="0" anchor="ctr"/>
                </a:tc>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$ 105,364,471.00</a:t>
                      </a:r>
                    </a:p>
                  </a:txBody>
                  <a:tcPr marL="68580" marR="68580" marT="0" marB="0" anchor="ctr"/>
                </a:tc>
                <a:extLst>
                  <a:ext uri="{0D108BD9-81ED-4DB2-BD59-A6C34878D82A}">
                    <a16:rowId xmlns="" xmlns:a16="http://schemas.microsoft.com/office/drawing/2014/main" val="10001"/>
                  </a:ext>
                </a:extLst>
              </a:tr>
              <a:tr h="235591">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2016</a:t>
                      </a:r>
                    </a:p>
                  </a:txBody>
                  <a:tcPr marL="68580" marR="68580" marT="0" marB="0" anchor="ctr"/>
                </a:tc>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$ 107,688,076.00</a:t>
                      </a:r>
                    </a:p>
                  </a:txBody>
                  <a:tcPr marL="68580" marR="68580" marT="0" marB="0" anchor="ctr"/>
                </a:tc>
                <a:extLst>
                  <a:ext uri="{0D108BD9-81ED-4DB2-BD59-A6C34878D82A}">
                    <a16:rowId xmlns="" xmlns:a16="http://schemas.microsoft.com/office/drawing/2014/main" val="10002"/>
                  </a:ext>
                </a:extLst>
              </a:tr>
              <a:tr h="288032">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2017</a:t>
                      </a:r>
                    </a:p>
                  </a:txBody>
                  <a:tcPr marL="68580" marR="68580" marT="0" marB="0" anchor="ctr"/>
                </a:tc>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a:t>
                      </a:r>
                      <a:r>
                        <a:rPr lang="es-MX" sz="800" kern="1200" baseline="0" dirty="0">
                          <a:solidFill>
                            <a:schemeClr val="tx1"/>
                          </a:solidFill>
                          <a:effectLst>
                            <a:outerShdw blurRad="38100" dist="38100" dir="2700000" algn="tl">
                              <a:srgbClr val="000000">
                                <a:alpha val="43137"/>
                              </a:srgbClr>
                            </a:outerShdw>
                          </a:effectLst>
                          <a:latin typeface="Montserrat Light" pitchFamily="50" charset="0"/>
                          <a:ea typeface="+mn-ea"/>
                          <a:cs typeface="+mn-cs"/>
                        </a:rPr>
                        <a:t> 126,254,759.00</a:t>
                      </a:r>
                      <a:endPar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endParaRPr>
                    </a:p>
                  </a:txBody>
                  <a:tcPr marL="68580" marR="68580" marT="0" marB="0" anchor="ctr"/>
                </a:tc>
                <a:extLst>
                  <a:ext uri="{0D108BD9-81ED-4DB2-BD59-A6C34878D82A}">
                    <a16:rowId xmlns="" xmlns:a16="http://schemas.microsoft.com/office/drawing/2014/main" val="10003"/>
                  </a:ext>
                </a:extLst>
              </a:tr>
              <a:tr h="288032">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2018</a:t>
                      </a:r>
                    </a:p>
                  </a:txBody>
                  <a:tcPr marL="68580" marR="68580" marT="0" marB="0" anchor="ctr"/>
                </a:tc>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$ 104,940,001.00</a:t>
                      </a:r>
                    </a:p>
                  </a:txBody>
                  <a:tcPr marL="68580" marR="68580" marT="0" marB="0" anchor="ctr"/>
                </a:tc>
                <a:extLst>
                  <a:ext uri="{0D108BD9-81ED-4DB2-BD59-A6C34878D82A}">
                    <a16:rowId xmlns="" xmlns:a16="http://schemas.microsoft.com/office/drawing/2014/main" val="10004"/>
                  </a:ext>
                </a:extLst>
              </a:tr>
              <a:tr h="288032">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2019</a:t>
                      </a:r>
                    </a:p>
                  </a:txBody>
                  <a:tcPr marL="68580" marR="68580" marT="0" marB="0" anchor="ctr"/>
                </a:tc>
                <a:tc>
                  <a:txBody>
                    <a:bodyPr/>
                    <a:lstStyle/>
                    <a:p>
                      <a:pPr marL="0" algn="ctr" defTabSz="914400" rtl="0" eaLnBrk="1" latinLnBrk="0" hangingPunct="1">
                        <a:lnSpc>
                          <a:spcPct val="107000"/>
                        </a:lnSpc>
                        <a:spcAft>
                          <a:spcPts val="0"/>
                        </a:spcAft>
                      </a:pPr>
                      <a:r>
                        <a:rPr lang="es-MX" sz="800" kern="1200" dirty="0">
                          <a:solidFill>
                            <a:schemeClr val="tx1"/>
                          </a:solidFill>
                          <a:effectLst>
                            <a:outerShdw blurRad="38100" dist="38100" dir="2700000" algn="tl">
                              <a:srgbClr val="000000">
                                <a:alpha val="43137"/>
                              </a:srgbClr>
                            </a:outerShdw>
                          </a:effectLst>
                          <a:latin typeface="Montserrat Light" pitchFamily="50" charset="0"/>
                          <a:ea typeface="+mn-ea"/>
                          <a:cs typeface="+mn-cs"/>
                        </a:rPr>
                        <a:t>$ 90,153,528.00</a:t>
                      </a:r>
                    </a:p>
                  </a:txBody>
                  <a:tcPr marL="68580" marR="68580" marT="0" marB="0" anchor="ctr"/>
                </a:tc>
                <a:extLst>
                  <a:ext uri="{0D108BD9-81ED-4DB2-BD59-A6C34878D82A}">
                    <a16:rowId xmlns="" xmlns:a16="http://schemas.microsoft.com/office/drawing/2014/main" val="10005"/>
                  </a:ext>
                </a:extLst>
              </a:tr>
            </a:tbl>
          </a:graphicData>
        </a:graphic>
      </p:graphicFrame>
      <p:sp>
        <p:nvSpPr>
          <p:cNvPr id="2" name="1 CuadroTexto"/>
          <p:cNvSpPr txBox="1"/>
          <p:nvPr/>
        </p:nvSpPr>
        <p:spPr>
          <a:xfrm>
            <a:off x="3419872" y="5157772"/>
            <a:ext cx="1221809" cy="215444"/>
          </a:xfrm>
          <a:prstGeom prst="rect">
            <a:avLst/>
          </a:prstGeom>
          <a:noFill/>
        </p:spPr>
        <p:txBody>
          <a:bodyPr wrap="none" rtlCol="0">
            <a:spAutoFit/>
          </a:bodyPr>
          <a:lstStyle/>
          <a:p>
            <a:r>
              <a:rPr lang="es-MX" sz="800" b="1" dirty="0">
                <a:latin typeface="Montserrat Light" pitchFamily="50" charset="0"/>
              </a:rPr>
              <a:t>= 1,304,408 personas</a:t>
            </a:r>
          </a:p>
        </p:txBody>
      </p:sp>
      <p:graphicFrame>
        <p:nvGraphicFramePr>
          <p:cNvPr id="15" name="7 Gráfico"/>
          <p:cNvGraphicFramePr>
            <a:graphicFrameLocks/>
          </p:cNvGraphicFramePr>
          <p:nvPr>
            <p:extLst>
              <p:ext uri="{D42A27DB-BD31-4B8C-83A1-F6EECF244321}">
                <p14:modId xmlns:p14="http://schemas.microsoft.com/office/powerpoint/2010/main" val="1399191461"/>
              </p:ext>
            </p:extLst>
          </p:nvPr>
        </p:nvGraphicFramePr>
        <p:xfrm>
          <a:off x="827583" y="4696940"/>
          <a:ext cx="3312369" cy="1540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2596091246"/>
              </p:ext>
            </p:extLst>
          </p:nvPr>
        </p:nvGraphicFramePr>
        <p:xfrm>
          <a:off x="936016" y="4437112"/>
          <a:ext cx="3780000" cy="243840"/>
        </p:xfrm>
        <a:graphic>
          <a:graphicData uri="http://schemas.openxmlformats.org/drawingml/2006/table">
            <a:tbl>
              <a:tblPr firstRow="1" bandRow="1">
                <a:effectLst/>
                <a:tableStyleId>{5C22544A-7EE6-4342-B048-85BDC9FD1C3A}</a:tableStyleId>
              </a:tblPr>
              <a:tblGrid>
                <a:gridCol w="3780000">
                  <a:extLst>
                    <a:ext uri="{9D8B030D-6E8A-4147-A177-3AD203B41FA5}">
                      <a16:colId xmlns="" xmlns:a16="http://schemas.microsoft.com/office/drawing/2014/main" val="20000"/>
                    </a:ext>
                  </a:extLst>
                </a:gridCol>
              </a:tblGrid>
              <a:tr h="192242">
                <a:tc>
                  <a:txBody>
                    <a:bodyPr/>
                    <a:lstStyle/>
                    <a:p>
                      <a:pPr algn="ctr"/>
                      <a:r>
                        <a:rPr lang="es-MX" sz="1000" b="1" baseline="0" dirty="0">
                          <a:solidFill>
                            <a:schemeClr val="bg1"/>
                          </a:solidFill>
                          <a:effectLst>
                            <a:outerShdw blurRad="38100" dist="38100" dir="2700000" algn="tl">
                              <a:srgbClr val="000000">
                                <a:alpha val="43137"/>
                              </a:srgbClr>
                            </a:outerShdw>
                          </a:effectLst>
                          <a:latin typeface="Montserrat Light" pitchFamily="50" charset="0"/>
                        </a:rPr>
                        <a:t>Indicador del Sector</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2E32"/>
                    </a:solidFill>
                  </a:tcPr>
                </a:tc>
                <a:extLst>
                  <a:ext uri="{0D108BD9-81ED-4DB2-BD59-A6C34878D82A}">
                    <a16:rowId xmlns="" xmlns:a16="http://schemas.microsoft.com/office/drawing/2014/main" val="10000"/>
                  </a:ext>
                </a:extLst>
              </a:tr>
            </a:tbl>
          </a:graphicData>
        </a:graphic>
      </p:graphicFrame>
      <p:sp>
        <p:nvSpPr>
          <p:cNvPr id="18" name="1 Título">
            <a:extLst>
              <a:ext uri="{FF2B5EF4-FFF2-40B4-BE49-F238E27FC236}">
                <a16:creationId xmlns="" xmlns:a16="http://schemas.microsoft.com/office/drawing/2014/main" id="{14629B1F-D97B-46FE-BB58-F86839CF49E1}"/>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97740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893590084"/>
              </p:ext>
            </p:extLst>
          </p:nvPr>
        </p:nvGraphicFramePr>
        <p:xfrm>
          <a:off x="703003" y="1602472"/>
          <a:ext cx="8261486" cy="2834640"/>
        </p:xfrm>
        <a:graphic>
          <a:graphicData uri="http://schemas.openxmlformats.org/drawingml/2006/table">
            <a:tbl>
              <a:tblPr firstRow="1" bandRow="1">
                <a:effectLst/>
                <a:tableStyleId>{5C22544A-7EE6-4342-B048-85BDC9FD1C3A}</a:tableStyleId>
              </a:tblPr>
              <a:tblGrid>
                <a:gridCol w="8261486">
                  <a:extLst>
                    <a:ext uri="{9D8B030D-6E8A-4147-A177-3AD203B41FA5}">
                      <a16:colId xmlns="" xmlns:a16="http://schemas.microsoft.com/office/drawing/2014/main" val="20000"/>
                    </a:ext>
                  </a:extLst>
                </a:gridCol>
              </a:tblGrid>
              <a:tr h="1645273">
                <a:tc>
                  <a:txBody>
                    <a:bodyPr/>
                    <a:lstStyle/>
                    <a:p>
                      <a:pPr algn="just"/>
                      <a:r>
                        <a:rPr lang="es-MX" sz="1000" b="0" baseline="0" dirty="0">
                          <a:solidFill>
                            <a:schemeClr val="tx1"/>
                          </a:solidFill>
                          <a:latin typeface="Montserrat Light" pitchFamily="50" charset="0"/>
                        </a:rPr>
                        <a:t>El programa de Vacunación Universal se compromete a cumplir y fortalecer sus objetivos y metas propuestas, a través de las siguientes actividades:</a:t>
                      </a:r>
                    </a:p>
                    <a:p>
                      <a:pPr algn="just"/>
                      <a:endParaRPr lang="es-MX" sz="1000" b="0" baseline="0" dirty="0">
                        <a:solidFill>
                          <a:schemeClr val="tx1"/>
                        </a:solidFill>
                        <a:latin typeface="Montserrat Light" pitchFamily="50" charset="0"/>
                      </a:endParaRPr>
                    </a:p>
                    <a:p>
                      <a:pPr marL="171450" indent="-171450" algn="just">
                        <a:buFont typeface="Wingdings" pitchFamily="2" charset="2"/>
                        <a:buChar char="Ø"/>
                      </a:pPr>
                      <a:r>
                        <a:rPr lang="es-MX" sz="1000" b="1" baseline="0" dirty="0">
                          <a:solidFill>
                            <a:schemeClr val="tx1"/>
                          </a:solidFill>
                          <a:latin typeface="Montserrat Light" pitchFamily="50" charset="0"/>
                        </a:rPr>
                        <a:t>Capacitaciones</a:t>
                      </a:r>
                      <a:r>
                        <a:rPr lang="es-MX" sz="1000" b="0" baseline="0" dirty="0">
                          <a:solidFill>
                            <a:schemeClr val="tx1"/>
                          </a:solidFill>
                          <a:latin typeface="Montserrat Light" pitchFamily="50" charset="0"/>
                        </a:rPr>
                        <a:t>:  El programa ofrece capacitaciones para la mejora de los procesos que se manejan en el programa, así mismo para mantener actualizado al personal operativo sobre los componentes del programa, se definen diferentes capacitaciones para los diferentes niveles central, jurisdiccional y operativo, en el que se incluya todo el personal médico y paramédico involucrado en las actividades del programa, de esta manera, cumpliendo anualmente con este compromiso para que el programa se mantenga en constante actualización y mejora. </a:t>
                      </a:r>
                    </a:p>
                    <a:p>
                      <a:pPr marL="171450" indent="-171450" algn="just">
                        <a:buFont typeface="Wingdings" pitchFamily="2" charset="2"/>
                        <a:buChar char="Ø"/>
                      </a:pPr>
                      <a:endParaRPr lang="es-MX" sz="1000" b="0" baseline="0" dirty="0">
                        <a:solidFill>
                          <a:schemeClr val="tx1"/>
                        </a:solidFill>
                        <a:latin typeface="Montserrat Light" pitchFamily="50" charset="0"/>
                      </a:endParaRPr>
                    </a:p>
                    <a:p>
                      <a:pPr marL="171450" indent="-171450" algn="just">
                        <a:buFont typeface="Wingdings" pitchFamily="2" charset="2"/>
                        <a:buChar char="Ø"/>
                      </a:pPr>
                      <a:r>
                        <a:rPr lang="es-MX" sz="1000" b="1" baseline="0" dirty="0">
                          <a:solidFill>
                            <a:schemeClr val="tx1"/>
                          </a:solidFill>
                          <a:latin typeface="Montserrat Light" pitchFamily="50" charset="0"/>
                        </a:rPr>
                        <a:t>Supervisiones</a:t>
                      </a:r>
                      <a:r>
                        <a:rPr lang="es-MX" sz="1000" b="0" baseline="0" dirty="0">
                          <a:solidFill>
                            <a:schemeClr val="tx1"/>
                          </a:solidFill>
                          <a:latin typeface="Montserrat Light" pitchFamily="50" charset="0"/>
                        </a:rPr>
                        <a:t>: El programa es supervisado de manera constante para mantener un seguimiento de las acciones del Programa Jurisdiccional, de esta manera, para brindar soporte al logro de los objetivos y metas,  dando un resultado permanente en las unidades de salud. Es de suma importancia este instrumento de vigilancia y control para identificar problemas técnicos y administrativos con la finalidad de plantear alternativas de solución, medidas correctivas y preventivas y asesorías. </a:t>
                      </a:r>
                    </a:p>
                    <a:p>
                      <a:pPr marL="171450" indent="-171450" algn="just">
                        <a:buFont typeface="Wingdings" pitchFamily="2" charset="2"/>
                        <a:buChar char="Ø"/>
                      </a:pPr>
                      <a:endParaRPr lang="es-MX" sz="1000" b="0" baseline="0" dirty="0">
                        <a:solidFill>
                          <a:schemeClr val="tx1"/>
                        </a:solidFill>
                        <a:latin typeface="Montserrat Light" pitchFamily="50" charset="0"/>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s-MX" sz="1000" b="0" baseline="0" dirty="0">
                          <a:solidFill>
                            <a:schemeClr val="tx1"/>
                          </a:solidFill>
                          <a:latin typeface="Montserrat Light" pitchFamily="50" charset="0"/>
                        </a:rPr>
                        <a:t>En el año 2019, se programaron </a:t>
                      </a:r>
                      <a:r>
                        <a:rPr lang="es-MX" sz="1000" b="1" baseline="0" dirty="0">
                          <a:solidFill>
                            <a:schemeClr val="tx1"/>
                          </a:solidFill>
                          <a:latin typeface="Montserrat Light" pitchFamily="50" charset="0"/>
                        </a:rPr>
                        <a:t>5</a:t>
                      </a:r>
                      <a:r>
                        <a:rPr lang="es-MX" sz="1000" b="0" baseline="0" dirty="0">
                          <a:solidFill>
                            <a:schemeClr val="tx1"/>
                          </a:solidFill>
                          <a:latin typeface="Montserrat Light" pitchFamily="50" charset="0"/>
                        </a:rPr>
                        <a:t> capacitaciones, las cuales, todas se llevaron a cabo sin ningún contratiempo, manteniendo el mismo porcentaje de </a:t>
                      </a:r>
                      <a:r>
                        <a:rPr lang="es-MX" sz="1000" b="1" baseline="0" dirty="0">
                          <a:solidFill>
                            <a:schemeClr val="tx1"/>
                          </a:solidFill>
                          <a:latin typeface="Montserrat Light" pitchFamily="50" charset="0"/>
                        </a:rPr>
                        <a:t>100%</a:t>
                      </a:r>
                      <a:r>
                        <a:rPr lang="es-MX" sz="1000" b="0" baseline="0" dirty="0">
                          <a:solidFill>
                            <a:schemeClr val="tx1"/>
                          </a:solidFill>
                          <a:latin typeface="Montserrat Light" pitchFamily="50" charset="0"/>
                        </a:rPr>
                        <a:t> de capacitaciones realizadas desde el año 2013. Además, se realizaron exitosamente el </a:t>
                      </a:r>
                      <a:r>
                        <a:rPr lang="es-MX" sz="1000" b="1" baseline="0" dirty="0">
                          <a:solidFill>
                            <a:schemeClr val="tx1"/>
                          </a:solidFill>
                          <a:latin typeface="Montserrat Light" pitchFamily="50" charset="0"/>
                        </a:rPr>
                        <a:t>100%</a:t>
                      </a:r>
                      <a:r>
                        <a:rPr lang="es-MX" sz="1000" b="0" baseline="0" dirty="0">
                          <a:solidFill>
                            <a:schemeClr val="tx1"/>
                          </a:solidFill>
                          <a:latin typeface="Montserrat Light" pitchFamily="50" charset="0"/>
                        </a:rPr>
                        <a:t> de las supervisiones programadas en el 2019, manteniendo el mismo porcentaje desde el año 2017.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4" name="3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5" name="4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5</a:t>
            </a:r>
          </a:p>
        </p:txBody>
      </p:sp>
      <p:sp>
        <p:nvSpPr>
          <p:cNvPr id="6" name="5 CuadroTexto"/>
          <p:cNvSpPr txBox="1"/>
          <p:nvPr/>
        </p:nvSpPr>
        <p:spPr>
          <a:xfrm rot="16200000">
            <a:off x="-491630" y="3817596"/>
            <a:ext cx="1630254" cy="276999"/>
          </a:xfrm>
          <a:prstGeom prst="rect">
            <a:avLst/>
          </a:prstGeom>
          <a:noFill/>
        </p:spPr>
        <p:txBody>
          <a:bodyPr wrap="non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Servicios y Gestión</a:t>
            </a:r>
          </a:p>
        </p:txBody>
      </p:sp>
      <p:sp>
        <p:nvSpPr>
          <p:cNvPr id="7" name="6 Cheurón"/>
          <p:cNvSpPr/>
          <p:nvPr/>
        </p:nvSpPr>
        <p:spPr>
          <a:xfrm>
            <a:off x="703002" y="1268760"/>
            <a:ext cx="8280000" cy="360000"/>
          </a:xfrm>
          <a:prstGeom prst="chevron">
            <a:avLst>
              <a:gd name="adj" fmla="val 6476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3D2E32"/>
                </a:solidFill>
                <a:effectLst>
                  <a:outerShdw blurRad="38100" dist="38100" dir="2700000" algn="tl">
                    <a:srgbClr val="000000">
                      <a:alpha val="43137"/>
                    </a:srgbClr>
                  </a:outerShdw>
                </a:effectLst>
              </a:rPr>
              <a:t>Análisis de Servicios y Gestión</a:t>
            </a:r>
          </a:p>
        </p:txBody>
      </p:sp>
      <p:sp>
        <p:nvSpPr>
          <p:cNvPr id="10" name="9 CuadroTexto"/>
          <p:cNvSpPr txBox="1"/>
          <p:nvPr/>
        </p:nvSpPr>
        <p:spPr>
          <a:xfrm>
            <a:off x="899592" y="4478923"/>
            <a:ext cx="3852000" cy="246221"/>
          </a:xfrm>
          <a:prstGeom prst="rect">
            <a:avLst/>
          </a:prstGeom>
          <a:solidFill>
            <a:srgbClr val="3D2E32"/>
          </a:solidFill>
        </p:spPr>
        <p:txBody>
          <a:bodyPr wrap="square" rtlCol="0">
            <a:spAutoFit/>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Capacitaciones</a:t>
            </a:r>
          </a:p>
        </p:txBody>
      </p:sp>
      <p:sp>
        <p:nvSpPr>
          <p:cNvPr id="11" name="10 CuadroTexto"/>
          <p:cNvSpPr txBox="1"/>
          <p:nvPr/>
        </p:nvSpPr>
        <p:spPr>
          <a:xfrm>
            <a:off x="4896464" y="4478923"/>
            <a:ext cx="3852000" cy="246221"/>
          </a:xfrm>
          <a:prstGeom prst="rect">
            <a:avLst/>
          </a:prstGeom>
          <a:solidFill>
            <a:srgbClr val="3D2E32"/>
          </a:solidFill>
        </p:spPr>
        <p:txBody>
          <a:bodyPr wrap="square" rtlCol="0">
            <a:spAutoFit/>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Supervisiones</a:t>
            </a:r>
          </a:p>
        </p:txBody>
      </p:sp>
      <p:sp>
        <p:nvSpPr>
          <p:cNvPr id="12"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graphicFrame>
        <p:nvGraphicFramePr>
          <p:cNvPr id="14" name="12 Gráfico"/>
          <p:cNvGraphicFramePr>
            <a:graphicFrameLocks/>
          </p:cNvGraphicFramePr>
          <p:nvPr>
            <p:extLst>
              <p:ext uri="{D42A27DB-BD31-4B8C-83A1-F6EECF244321}">
                <p14:modId xmlns:p14="http://schemas.microsoft.com/office/powerpoint/2010/main" val="2700225106"/>
              </p:ext>
            </p:extLst>
          </p:nvPr>
        </p:nvGraphicFramePr>
        <p:xfrm>
          <a:off x="987267" y="4739876"/>
          <a:ext cx="3676650" cy="18820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3 Gráfico"/>
          <p:cNvGraphicFramePr>
            <a:graphicFrameLocks/>
          </p:cNvGraphicFramePr>
          <p:nvPr>
            <p:extLst>
              <p:ext uri="{D42A27DB-BD31-4B8C-83A1-F6EECF244321}">
                <p14:modId xmlns:p14="http://schemas.microsoft.com/office/powerpoint/2010/main" val="2678617085"/>
              </p:ext>
            </p:extLst>
          </p:nvPr>
        </p:nvGraphicFramePr>
        <p:xfrm>
          <a:off x="4969851" y="4738364"/>
          <a:ext cx="3705225" cy="1890925"/>
        </p:xfrm>
        <a:graphic>
          <a:graphicData uri="http://schemas.openxmlformats.org/drawingml/2006/chart">
            <c:chart xmlns:c="http://schemas.openxmlformats.org/drawingml/2006/chart" xmlns:r="http://schemas.openxmlformats.org/officeDocument/2006/relationships" r:id="rId4"/>
          </a:graphicData>
        </a:graphic>
      </p:graphicFrame>
      <p:sp>
        <p:nvSpPr>
          <p:cNvPr id="16" name="1 Título">
            <a:extLst>
              <a:ext uri="{FF2B5EF4-FFF2-40B4-BE49-F238E27FC236}">
                <a16:creationId xmlns="" xmlns:a16="http://schemas.microsoft.com/office/drawing/2014/main" id="{079710C7-AD93-4528-B6D0-D6E8899D5E05}"/>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3043379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679704588"/>
              </p:ext>
            </p:extLst>
          </p:nvPr>
        </p:nvGraphicFramePr>
        <p:xfrm>
          <a:off x="755577" y="1625725"/>
          <a:ext cx="8208912" cy="4395563"/>
        </p:xfrm>
        <a:graphic>
          <a:graphicData uri="http://schemas.openxmlformats.org/drawingml/2006/table">
            <a:tbl>
              <a:tblPr firstRow="1" bandRow="1">
                <a:effectLst/>
                <a:tableStyleId>{5C22544A-7EE6-4342-B048-85BDC9FD1C3A}</a:tableStyleId>
              </a:tblPr>
              <a:tblGrid>
                <a:gridCol w="4128102">
                  <a:extLst>
                    <a:ext uri="{9D8B030D-6E8A-4147-A177-3AD203B41FA5}">
                      <a16:colId xmlns="" xmlns:a16="http://schemas.microsoft.com/office/drawing/2014/main" val="20000"/>
                    </a:ext>
                  </a:extLst>
                </a:gridCol>
                <a:gridCol w="4080810">
                  <a:extLst>
                    <a:ext uri="{9D8B030D-6E8A-4147-A177-3AD203B41FA5}">
                      <a16:colId xmlns="" xmlns:a16="http://schemas.microsoft.com/office/drawing/2014/main" val="20001"/>
                    </a:ext>
                  </a:extLst>
                </a:gridCol>
              </a:tblGrid>
              <a:tr h="191029">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Fortalezas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2E32"/>
                    </a:solidFill>
                  </a:tcPr>
                </a:tc>
                <a:tc>
                  <a:txBody>
                    <a:bodyPr/>
                    <a:lstStyle/>
                    <a:p>
                      <a:pPr algn="ctr"/>
                      <a:r>
                        <a:rPr lang="es-MX" sz="1000" b="1" dirty="0">
                          <a:solidFill>
                            <a:schemeClr val="bg1"/>
                          </a:solidFill>
                          <a:effectLst>
                            <a:outerShdw blurRad="38100" dist="38100" dir="2700000" algn="tl">
                              <a:srgbClr val="000000">
                                <a:alpha val="43137"/>
                              </a:srgbClr>
                            </a:outerShdw>
                          </a:effectLst>
                          <a:latin typeface="Montserrat Light" pitchFamily="50" charset="0"/>
                        </a:rPr>
                        <a:t>Debilidades</a:t>
                      </a:r>
                      <a:endParaRPr lang="es-MX" sz="1000" b="1" baseline="0" dirty="0">
                        <a:solidFill>
                          <a:schemeClr val="bg1"/>
                        </a:solidFill>
                        <a:effectLst>
                          <a:outerShdw blurRad="38100" dist="38100" dir="2700000" algn="tl">
                            <a:srgbClr val="000000">
                              <a:alpha val="43137"/>
                            </a:srgbClr>
                          </a:outerShdw>
                        </a:effectLst>
                        <a:latin typeface="Montserrat Light" pitchFamily="50"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 xmlns:a16="http://schemas.microsoft.com/office/drawing/2014/main" val="10000"/>
                  </a:ext>
                </a:extLst>
              </a:tr>
              <a:tr h="1384963">
                <a:tc>
                  <a:txBody>
                    <a:bodyPr/>
                    <a:lstStyle/>
                    <a:p>
                      <a:pPr marL="171450" indent="-171450" algn="just">
                        <a:buFont typeface="Arial" pitchFamily="34" charset="0"/>
                        <a:buChar char="•"/>
                      </a:pPr>
                      <a:r>
                        <a:rPr lang="es-MX" sz="1000" b="0" dirty="0">
                          <a:solidFill>
                            <a:srgbClr val="3D2E32"/>
                          </a:solidFill>
                          <a:latin typeface="Montserrat Light" pitchFamily="50" charset="0"/>
                        </a:rPr>
                        <a:t>Cada</a:t>
                      </a:r>
                      <a:r>
                        <a:rPr lang="es-MX" sz="1000" b="0" baseline="0" dirty="0">
                          <a:solidFill>
                            <a:srgbClr val="3D2E32"/>
                          </a:solidFill>
                          <a:latin typeface="Montserrat Light" pitchFamily="50" charset="0"/>
                        </a:rPr>
                        <a:t> año, el programa cuenta con </a:t>
                      </a:r>
                      <a:r>
                        <a:rPr lang="es-MX" sz="1000" b="0" dirty="0">
                          <a:solidFill>
                            <a:srgbClr val="3D2E32"/>
                          </a:solidFill>
                          <a:latin typeface="Montserrat Light" pitchFamily="50" charset="0"/>
                        </a:rPr>
                        <a:t>contratos para abastecimiento de las vacunas.</a:t>
                      </a:r>
                    </a:p>
                    <a:p>
                      <a:pPr marL="171450" indent="-171450" algn="just">
                        <a:buFont typeface="Arial" pitchFamily="34" charset="0"/>
                        <a:buChar char="•"/>
                      </a:pPr>
                      <a:endParaRPr lang="es-MX" sz="10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El programa cuenta con población asignada a cada institución y presupuesto establecido.</a:t>
                      </a:r>
                    </a:p>
                    <a:p>
                      <a:pPr marL="171450" indent="-171450" algn="just">
                        <a:buFont typeface="Arial" pitchFamily="34" charset="0"/>
                        <a:buChar char="•"/>
                      </a:pPr>
                      <a:endParaRPr lang="es-MX" sz="10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El programa  tiene asignado recursos  humanos capacitado para la aplicación de la vacuna, además que hay capacitación y supervisión de manera continua y buena coordinación intersectorial, manuales y lineamientos a seguir.</a:t>
                      </a:r>
                      <a:endParaRPr lang="es-ES"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defTabSz="914400" rtl="0" eaLnBrk="1" latinLnBrk="0" hangingPunct="1">
                        <a:buFont typeface="Arial" pitchFamily="34" charset="0"/>
                        <a:buChar char="•"/>
                      </a:pPr>
                      <a:r>
                        <a:rPr lang="es-ES" sz="1000" b="0" kern="1200" dirty="0">
                          <a:solidFill>
                            <a:srgbClr val="3D2E32"/>
                          </a:solidFill>
                          <a:latin typeface="Montserrat Light" pitchFamily="50" charset="0"/>
                          <a:ea typeface="+mn-ea"/>
                          <a:cs typeface="+mn-cs"/>
                        </a:rPr>
                        <a:t>Disminución de producción de las vacunas por la baja disponibilidad de</a:t>
                      </a:r>
                      <a:r>
                        <a:rPr lang="es-ES" sz="1000" b="0" kern="1200" baseline="0" dirty="0">
                          <a:solidFill>
                            <a:srgbClr val="3D2E32"/>
                          </a:solidFill>
                          <a:latin typeface="Montserrat Light" pitchFamily="50" charset="0"/>
                          <a:ea typeface="+mn-ea"/>
                          <a:cs typeface="+mn-cs"/>
                        </a:rPr>
                        <a:t> </a:t>
                      </a:r>
                      <a:r>
                        <a:rPr lang="es-ES" sz="1000" b="0" kern="1200" dirty="0">
                          <a:solidFill>
                            <a:srgbClr val="3D2E32"/>
                          </a:solidFill>
                          <a:latin typeface="Montserrat Light" pitchFamily="50" charset="0"/>
                          <a:ea typeface="+mn-ea"/>
                          <a:cs typeface="+mn-cs"/>
                        </a:rPr>
                        <a:t>biológicos internacionalmente</a:t>
                      </a:r>
                      <a:r>
                        <a:rPr lang="es-ES" sz="1000" b="0" kern="1200" baseline="0" dirty="0">
                          <a:solidFill>
                            <a:srgbClr val="3D2E32"/>
                          </a:solidFill>
                          <a:latin typeface="Montserrat Light" pitchFamily="50" charset="0"/>
                          <a:ea typeface="+mn-ea"/>
                          <a:cs typeface="+mn-cs"/>
                        </a:rPr>
                        <a:t>, </a:t>
                      </a:r>
                      <a:r>
                        <a:rPr lang="es-ES" sz="1000" b="0" kern="1200" dirty="0">
                          <a:solidFill>
                            <a:srgbClr val="3D2E32"/>
                          </a:solidFill>
                          <a:latin typeface="Montserrat Light" pitchFamily="50" charset="0"/>
                          <a:ea typeface="+mn-ea"/>
                          <a:cs typeface="+mn-cs"/>
                        </a:rPr>
                        <a:t>además de los tiempos de importación en la</a:t>
                      </a:r>
                      <a:r>
                        <a:rPr lang="es-ES" sz="1000" b="0" kern="1200" baseline="0" dirty="0">
                          <a:solidFill>
                            <a:srgbClr val="3D2E32"/>
                          </a:solidFill>
                          <a:latin typeface="Montserrat Light" pitchFamily="50" charset="0"/>
                          <a:ea typeface="+mn-ea"/>
                          <a:cs typeface="+mn-cs"/>
                        </a:rPr>
                        <a:t> </a:t>
                      </a:r>
                      <a:r>
                        <a:rPr lang="es-ES" sz="1000" b="0" kern="1200" dirty="0">
                          <a:solidFill>
                            <a:srgbClr val="3D2E32"/>
                          </a:solidFill>
                          <a:latin typeface="Montserrat Light" pitchFamily="50" charset="0"/>
                          <a:ea typeface="+mn-ea"/>
                          <a:cs typeface="+mn-cs"/>
                        </a:rPr>
                        <a:t>adquisición de los mismos.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91029">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Oportunidades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algn="ctr" defTabSz="914400" rtl="0" eaLnBrk="1" latinLnBrk="0" hangingPunct="1"/>
                      <a:r>
                        <a:rPr lang="es-MX" sz="1000" b="1" kern="1200" dirty="0">
                          <a:solidFill>
                            <a:schemeClr val="bg1"/>
                          </a:solidFill>
                          <a:effectLst>
                            <a:outerShdw blurRad="38100" dist="38100" dir="2700000" algn="tl">
                              <a:srgbClr val="000000">
                                <a:alpha val="43137"/>
                              </a:srgbClr>
                            </a:outerShdw>
                          </a:effectLst>
                          <a:latin typeface="Montserrat Light" pitchFamily="50" charset="0"/>
                          <a:ea typeface="+mn-ea"/>
                          <a:cs typeface="+mn-cs"/>
                        </a:rPr>
                        <a:t>Amenazas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2"/>
                  </a:ext>
                </a:extLst>
              </a:tr>
              <a:tr h="2140043">
                <a:tc>
                  <a:txBody>
                    <a:bodyPr/>
                    <a:lstStyle/>
                    <a:p>
                      <a:pPr marL="171450" indent="-171450" algn="just">
                        <a:lnSpc>
                          <a:spcPct val="100000"/>
                        </a:lnSpc>
                        <a:buFont typeface="Arial" pitchFamily="34" charset="0"/>
                        <a:buChar char="•"/>
                      </a:pPr>
                      <a:r>
                        <a:rPr lang="es-ES" sz="1000" b="0" dirty="0">
                          <a:solidFill>
                            <a:srgbClr val="3D2E32"/>
                          </a:solidFill>
                          <a:latin typeface="Montserrat Light" pitchFamily="50" charset="0"/>
                        </a:rPr>
                        <a:t>Asegurar</a:t>
                      </a:r>
                      <a:r>
                        <a:rPr lang="es-ES" sz="1000" b="0" baseline="0" dirty="0">
                          <a:solidFill>
                            <a:srgbClr val="3D2E32"/>
                          </a:solidFill>
                          <a:latin typeface="Montserrat Light" pitchFamily="50" charset="0"/>
                        </a:rPr>
                        <a:t> el </a:t>
                      </a:r>
                      <a:r>
                        <a:rPr lang="es-ES" sz="1000" b="0" dirty="0">
                          <a:solidFill>
                            <a:srgbClr val="3D2E32"/>
                          </a:solidFill>
                          <a:latin typeface="Montserrat Light" pitchFamily="50" charset="0"/>
                        </a:rPr>
                        <a:t>abastecimiento suficiente de las vacunas.</a:t>
                      </a:r>
                    </a:p>
                    <a:p>
                      <a:pPr marL="171450" indent="-171450" algn="just">
                        <a:lnSpc>
                          <a:spcPct val="100000"/>
                        </a:lnSpc>
                        <a:buFont typeface="Arial" pitchFamily="34" charset="0"/>
                        <a:buChar char="•"/>
                      </a:pPr>
                      <a:endParaRPr lang="es-ES" sz="1000" b="0" dirty="0">
                        <a:solidFill>
                          <a:srgbClr val="3D2E32"/>
                        </a:solidFill>
                        <a:latin typeface="Montserrat Light" pitchFamily="50" charset="0"/>
                      </a:endParaRPr>
                    </a:p>
                    <a:p>
                      <a:pPr marL="171450" indent="-171450" algn="just">
                        <a:lnSpc>
                          <a:spcPct val="100000"/>
                        </a:lnSpc>
                        <a:buFont typeface="Arial" pitchFamily="34" charset="0"/>
                        <a:buChar char="•"/>
                      </a:pPr>
                      <a:r>
                        <a:rPr lang="es-ES" sz="1000" b="0" dirty="0">
                          <a:solidFill>
                            <a:srgbClr val="3D2E32"/>
                          </a:solidFill>
                          <a:latin typeface="Montserrat Light" pitchFamily="50" charset="0"/>
                        </a:rPr>
                        <a:t>La difusión del programa por</a:t>
                      </a:r>
                      <a:r>
                        <a:rPr lang="es-ES" sz="1000" b="0" baseline="0" dirty="0">
                          <a:solidFill>
                            <a:srgbClr val="3D2E32"/>
                          </a:solidFill>
                          <a:latin typeface="Montserrat Light" pitchFamily="50" charset="0"/>
                        </a:rPr>
                        <a:t> diferentes medios</a:t>
                      </a:r>
                      <a:r>
                        <a:rPr lang="es-ES" sz="1000" b="0" dirty="0">
                          <a:solidFill>
                            <a:srgbClr val="3D2E32"/>
                          </a:solidFill>
                          <a:latin typeface="Montserrat Light" pitchFamily="50" charset="0"/>
                        </a:rPr>
                        <a:t>.</a:t>
                      </a:r>
                    </a:p>
                    <a:p>
                      <a:pPr marL="171450" indent="-171450" algn="just">
                        <a:lnSpc>
                          <a:spcPct val="100000"/>
                        </a:lnSpc>
                        <a:buFont typeface="Arial" pitchFamily="34" charset="0"/>
                        <a:buChar char="•"/>
                      </a:pPr>
                      <a:endParaRPr lang="es-ES" sz="1000" b="0" dirty="0">
                        <a:solidFill>
                          <a:srgbClr val="3D2E32"/>
                        </a:solidFill>
                        <a:latin typeface="Montserrat Light" pitchFamily="50" charset="0"/>
                      </a:endParaRPr>
                    </a:p>
                    <a:p>
                      <a:pPr marL="171450" indent="-171450" algn="just">
                        <a:lnSpc>
                          <a:spcPct val="100000"/>
                        </a:lnSpc>
                        <a:buFont typeface="Arial" pitchFamily="34" charset="0"/>
                        <a:buChar char="•"/>
                      </a:pPr>
                      <a:r>
                        <a:rPr lang="es-ES" sz="1000" b="0" dirty="0">
                          <a:solidFill>
                            <a:srgbClr val="3D2E32"/>
                          </a:solidFill>
                          <a:latin typeface="Montserrat Light" pitchFamily="50" charset="0"/>
                        </a:rPr>
                        <a:t>Aprovechar</a:t>
                      </a:r>
                      <a:r>
                        <a:rPr lang="es-ES" sz="1000" b="0" baseline="0" dirty="0">
                          <a:solidFill>
                            <a:srgbClr val="3D2E32"/>
                          </a:solidFill>
                          <a:latin typeface="Montserrat Light" pitchFamily="50" charset="0"/>
                        </a:rPr>
                        <a:t> el </a:t>
                      </a:r>
                      <a:r>
                        <a:rPr lang="es-ES" sz="1000" b="0" dirty="0">
                          <a:solidFill>
                            <a:srgbClr val="3D2E32"/>
                          </a:solidFill>
                          <a:latin typeface="Montserrat Light" pitchFamily="50" charset="0"/>
                        </a:rPr>
                        <a:t>Presupuesto Federal y Estatal continuo.</a:t>
                      </a:r>
                    </a:p>
                    <a:p>
                      <a:pPr marL="171450" indent="-171450" algn="just">
                        <a:lnSpc>
                          <a:spcPct val="100000"/>
                        </a:lnSpc>
                        <a:buFont typeface="Arial" pitchFamily="34" charset="0"/>
                        <a:buChar char="•"/>
                      </a:pPr>
                      <a:endParaRPr lang="es-ES" sz="1000" b="0" dirty="0">
                        <a:solidFill>
                          <a:srgbClr val="3D2E32"/>
                        </a:solidFill>
                        <a:latin typeface="Montserrat Light" pitchFamily="50" charset="0"/>
                      </a:endParaRPr>
                    </a:p>
                    <a:p>
                      <a:pPr marL="171450" indent="-171450" algn="just">
                        <a:lnSpc>
                          <a:spcPct val="100000"/>
                        </a:lnSpc>
                        <a:buFont typeface="Arial" pitchFamily="34" charset="0"/>
                        <a:buChar char="•"/>
                      </a:pPr>
                      <a:r>
                        <a:rPr lang="es-ES" sz="1000" b="0" dirty="0">
                          <a:solidFill>
                            <a:srgbClr val="3D2E32"/>
                          </a:solidFill>
                          <a:latin typeface="Montserrat Light" pitchFamily="50" charset="0"/>
                        </a:rPr>
                        <a:t>Mantener y mejorar la Coordinación Intersectorial.</a:t>
                      </a:r>
                    </a:p>
                    <a:p>
                      <a:pPr marL="171450" indent="-171450" algn="just">
                        <a:lnSpc>
                          <a:spcPct val="100000"/>
                        </a:lnSpc>
                        <a:buFont typeface="Arial" pitchFamily="34" charset="0"/>
                        <a:buChar char="•"/>
                      </a:pPr>
                      <a:endParaRPr lang="es-ES" sz="1000" b="0" dirty="0">
                        <a:solidFill>
                          <a:srgbClr val="3D2E32"/>
                        </a:solidFill>
                        <a:latin typeface="Montserrat Light" pitchFamily="50" charset="0"/>
                      </a:endParaRPr>
                    </a:p>
                    <a:p>
                      <a:pPr marL="171450" indent="-171450" algn="just">
                        <a:lnSpc>
                          <a:spcPct val="100000"/>
                        </a:lnSpc>
                        <a:buFont typeface="Arial" pitchFamily="34" charset="0"/>
                        <a:buChar char="•"/>
                      </a:pPr>
                      <a:r>
                        <a:rPr lang="es-ES" sz="1000" b="0" dirty="0">
                          <a:solidFill>
                            <a:srgbClr val="3D2E32"/>
                          </a:solidFill>
                          <a:latin typeface="Montserrat Light" pitchFamily="50" charset="0"/>
                        </a:rPr>
                        <a:t>Mantener la vigilancia</a:t>
                      </a:r>
                      <a:r>
                        <a:rPr lang="es-ES" sz="1000" b="0" baseline="0" dirty="0">
                          <a:solidFill>
                            <a:srgbClr val="3D2E32"/>
                          </a:solidFill>
                          <a:latin typeface="Montserrat Light" pitchFamily="50" charset="0"/>
                        </a:rPr>
                        <a:t> a temas de </a:t>
                      </a:r>
                      <a:r>
                        <a:rPr lang="es-ES" sz="1000" b="0" dirty="0">
                          <a:solidFill>
                            <a:srgbClr val="3D2E32"/>
                          </a:solidFill>
                          <a:latin typeface="Montserrat Light" pitchFamily="50" charset="0"/>
                        </a:rPr>
                        <a:t>Migración y Desastres Naturales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buFont typeface="Arial" pitchFamily="34" charset="0"/>
                        <a:buChar char="•"/>
                      </a:pPr>
                      <a:r>
                        <a:rPr lang="es-MX" sz="1000" b="0" dirty="0">
                          <a:solidFill>
                            <a:srgbClr val="3D2E32"/>
                          </a:solidFill>
                          <a:latin typeface="Montserrat Light" pitchFamily="50" charset="0"/>
                        </a:rPr>
                        <a:t>Incumplimiento</a:t>
                      </a:r>
                      <a:r>
                        <a:rPr lang="es-MX" sz="1000" b="0" baseline="0" dirty="0">
                          <a:solidFill>
                            <a:srgbClr val="3D2E32"/>
                          </a:solidFill>
                          <a:latin typeface="Montserrat Light" pitchFamily="50" charset="0"/>
                        </a:rPr>
                        <a:t> de la meta programada por un posible d</a:t>
                      </a:r>
                      <a:r>
                        <a:rPr lang="es-MX" sz="1000" b="0" dirty="0">
                          <a:solidFill>
                            <a:srgbClr val="3D2E32"/>
                          </a:solidFill>
                          <a:latin typeface="Montserrat Light" pitchFamily="50" charset="0"/>
                        </a:rPr>
                        <a:t>esabasto de vacunas.</a:t>
                      </a:r>
                    </a:p>
                    <a:p>
                      <a:pPr marL="171450" indent="-171450" algn="just">
                        <a:buFont typeface="Arial" pitchFamily="34" charset="0"/>
                        <a:buChar char="•"/>
                      </a:pPr>
                      <a:endParaRPr lang="es-MX" sz="1000" b="0" dirty="0">
                        <a:solidFill>
                          <a:srgbClr val="3D2E32"/>
                        </a:solidFill>
                        <a:latin typeface="Montserrat Light" pitchFamily="50" charset="0"/>
                      </a:endParaRPr>
                    </a:p>
                    <a:p>
                      <a:pPr marL="171450" indent="-171450" algn="just">
                        <a:buFont typeface="Arial" pitchFamily="34" charset="0"/>
                        <a:buChar char="•"/>
                      </a:pPr>
                      <a:r>
                        <a:rPr lang="es-MX" sz="1000" b="0" dirty="0">
                          <a:solidFill>
                            <a:srgbClr val="3D2E32"/>
                          </a:solidFill>
                          <a:latin typeface="Montserrat Light" pitchFamily="50" charset="0"/>
                        </a:rPr>
                        <a:t>Incumplimiento</a:t>
                      </a:r>
                      <a:r>
                        <a:rPr lang="es-MX" sz="1000" b="0" baseline="0" dirty="0">
                          <a:solidFill>
                            <a:srgbClr val="3D2E32"/>
                          </a:solidFill>
                          <a:latin typeface="Montserrat Light" pitchFamily="50" charset="0"/>
                        </a:rPr>
                        <a:t> con la aplicación oportuna de acuerdo a la edad cronológica que corresponde a los grupos de edad.</a:t>
                      </a:r>
                      <a:endParaRPr lang="es-MX"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6" name="5 Pentágono"/>
          <p:cNvSpPr/>
          <p:nvPr/>
        </p:nvSpPr>
        <p:spPr>
          <a:xfrm rot="5400000">
            <a:off x="-2212522" y="3935342"/>
            <a:ext cx="5072036"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7" name="6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6</a:t>
            </a:r>
          </a:p>
        </p:txBody>
      </p:sp>
      <p:sp>
        <p:nvSpPr>
          <p:cNvPr id="8" name="7 CuadroTexto"/>
          <p:cNvSpPr txBox="1"/>
          <p:nvPr/>
        </p:nvSpPr>
        <p:spPr>
          <a:xfrm rot="16200000">
            <a:off x="-539666" y="3579460"/>
            <a:ext cx="1726336" cy="276999"/>
          </a:xfrm>
          <a:prstGeom prst="rect">
            <a:avLst/>
          </a:prstGeom>
          <a:noFill/>
        </p:spPr>
        <p:txBody>
          <a:bodyPr wrap="square" rtlCol="0">
            <a:spAutoFit/>
          </a:bodyPr>
          <a:lstStyle/>
          <a:p>
            <a:r>
              <a:rPr lang="es-MX" sz="1200" b="1" dirty="0">
                <a:solidFill>
                  <a:schemeClr val="bg1"/>
                </a:solidFill>
                <a:effectLst>
                  <a:outerShdw blurRad="38100" dist="38100" dir="2700000" algn="tl">
                    <a:srgbClr val="000000">
                      <a:alpha val="43137"/>
                    </a:srgbClr>
                  </a:outerShdw>
                </a:effectLst>
                <a:latin typeface="Montserrat Ultra Light" pitchFamily="50" charset="0"/>
              </a:rPr>
              <a:t>Análisis FODA</a:t>
            </a:r>
          </a:p>
        </p:txBody>
      </p:sp>
      <p:sp>
        <p:nvSpPr>
          <p:cNvPr id="17" name="16 Marcador de número de diapositiva"/>
          <p:cNvSpPr>
            <a:spLocks noGrp="1"/>
          </p:cNvSpPr>
          <p:nvPr>
            <p:ph type="sldNum" sz="quarter" idx="4"/>
          </p:nvPr>
        </p:nvSpPr>
        <p:spPr/>
        <p:txBody>
          <a:bodyPr/>
          <a:lstStyle/>
          <a:p>
            <a:fld id="{34762513-7D76-44F4-A4EB-02F5BA9AE113}" type="slidenum">
              <a:rPr lang="es-MX" smtClean="0"/>
              <a:t>6</a:t>
            </a:fld>
            <a:endParaRPr lang="es-MX" dirty="0"/>
          </a:p>
        </p:txBody>
      </p:sp>
      <p:sp>
        <p:nvSpPr>
          <p:cNvPr id="10" name="1 Título">
            <a:extLst>
              <a:ext uri="{FF2B5EF4-FFF2-40B4-BE49-F238E27FC236}">
                <a16:creationId xmlns="" xmlns:a16="http://schemas.microsoft.com/office/drawing/2014/main" id="{3921233E-DBAC-41E7-A2FD-DA39138A4BFF}"/>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117434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p:txBody>
          <a:bodyPr/>
          <a:lstStyle/>
          <a:p>
            <a:fld id="{34762513-7D76-44F4-A4EB-02F5BA9AE113}" type="slidenum">
              <a:rPr lang="es-MX" smtClean="0"/>
              <a:t>7</a:t>
            </a:fld>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3388030457"/>
              </p:ext>
            </p:extLst>
          </p:nvPr>
        </p:nvGraphicFramePr>
        <p:xfrm>
          <a:off x="755577" y="1484784"/>
          <a:ext cx="8064895" cy="2072640"/>
        </p:xfrm>
        <a:graphic>
          <a:graphicData uri="http://schemas.openxmlformats.org/drawingml/2006/table">
            <a:tbl>
              <a:tblPr firstRow="1" bandRow="1">
                <a:effectLst/>
                <a:tableStyleId>{5C22544A-7EE6-4342-B048-85BDC9FD1C3A}</a:tableStyleId>
              </a:tblPr>
              <a:tblGrid>
                <a:gridCol w="8064895">
                  <a:extLst>
                    <a:ext uri="{9D8B030D-6E8A-4147-A177-3AD203B41FA5}">
                      <a16:colId xmlns="" xmlns:a16="http://schemas.microsoft.com/office/drawing/2014/main" val="20000"/>
                    </a:ext>
                  </a:extLst>
                </a:gridCol>
              </a:tblGrid>
              <a:tr h="2000664">
                <a:tc>
                  <a:txBody>
                    <a:bodyPr/>
                    <a:lstStyle/>
                    <a:p>
                      <a:pPr marL="171450" indent="-171450" algn="just">
                        <a:lnSpc>
                          <a:spcPct val="100000"/>
                        </a:lnSpc>
                        <a:buFont typeface="Arial" pitchFamily="34" charset="0"/>
                        <a:buChar char="•"/>
                      </a:pPr>
                      <a:r>
                        <a:rPr lang="es-MX" sz="1000" b="0" dirty="0">
                          <a:solidFill>
                            <a:srgbClr val="3D2E32"/>
                          </a:solidFill>
                          <a:latin typeface="Montserrat Light" pitchFamily="50" charset="0"/>
                        </a:rPr>
                        <a:t>Actualización permanente del censo nominal de vacunación.</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Fases intensivas para completar esquemas  y fortalecer la vacunación permanente.</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Mantenimiento de la red de frio para operar el programa.</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Sistema de información  automatizado para análisis del programa de vacunación.</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Continuar con el programa de capacitación  de vacunación.</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Programa de supervisión y evaluación de las actividades de vacunación universal y sus fases intensivas.</a:t>
                      </a:r>
                    </a:p>
                    <a:p>
                      <a:pPr marL="171450" indent="-171450" algn="just">
                        <a:lnSpc>
                          <a:spcPct val="100000"/>
                        </a:lnSpc>
                        <a:buFont typeface="Arial" pitchFamily="34" charset="0"/>
                        <a:buChar char="•"/>
                      </a:pPr>
                      <a:endParaRPr lang="es-MX" sz="1000" b="0" dirty="0">
                        <a:solidFill>
                          <a:srgbClr val="3D2E32"/>
                        </a:solidFill>
                        <a:latin typeface="Montserrat Light" pitchFamily="50" charset="0"/>
                      </a:endParaRPr>
                    </a:p>
                    <a:p>
                      <a:pPr marL="171450" indent="-171450" algn="just">
                        <a:lnSpc>
                          <a:spcPct val="100000"/>
                        </a:lnSpc>
                        <a:buFont typeface="Arial" pitchFamily="34" charset="0"/>
                        <a:buChar char="•"/>
                      </a:pPr>
                      <a:r>
                        <a:rPr lang="es-MX" sz="1000" b="0" dirty="0">
                          <a:solidFill>
                            <a:srgbClr val="3D2E32"/>
                          </a:solidFill>
                          <a:latin typeface="Montserrat Light" pitchFamily="50" charset="0"/>
                        </a:rPr>
                        <a:t>Evaluación trimestral para determinar áreas críticas que nos permitan reorganizar el programa.</a:t>
                      </a:r>
                      <a:endParaRPr lang="es-ES" sz="1000" b="0" dirty="0">
                        <a:solidFill>
                          <a:srgbClr val="3D2E32"/>
                        </a:solidFill>
                        <a:latin typeface="Montserrat Light" pitchFamily="50" charset="0"/>
                      </a:endParaRPr>
                    </a:p>
                  </a:txBody>
                  <a:tcP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5" name="4 Pentágono"/>
          <p:cNvSpPr/>
          <p:nvPr/>
        </p:nvSpPr>
        <p:spPr>
          <a:xfrm rot="5400000">
            <a:off x="-706391" y="2429216"/>
            <a:ext cx="2059773" cy="396000"/>
          </a:xfrm>
          <a:prstGeom prst="homePlate">
            <a:avLst/>
          </a:prstGeom>
          <a:blipFill>
            <a:blip r:embed="rId2"/>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6" name="5 Elipse"/>
          <p:cNvSpPr/>
          <p:nvPr/>
        </p:nvSpPr>
        <p:spPr>
          <a:xfrm>
            <a:off x="35496" y="1268760"/>
            <a:ext cx="576000" cy="576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7</a:t>
            </a:r>
          </a:p>
        </p:txBody>
      </p:sp>
      <p:sp>
        <p:nvSpPr>
          <p:cNvPr id="7" name="6 CuadroTexto"/>
          <p:cNvSpPr txBox="1"/>
          <p:nvPr/>
        </p:nvSpPr>
        <p:spPr>
          <a:xfrm rot="16200000">
            <a:off x="-540316" y="2565156"/>
            <a:ext cx="1728193" cy="287526"/>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Recomendaciones</a:t>
            </a:r>
          </a:p>
        </p:txBody>
      </p:sp>
      <p:sp>
        <p:nvSpPr>
          <p:cNvPr id="11" name="10 Pentágono"/>
          <p:cNvSpPr/>
          <p:nvPr/>
        </p:nvSpPr>
        <p:spPr>
          <a:xfrm rot="5400000">
            <a:off x="-1038634" y="5109230"/>
            <a:ext cx="2724260" cy="396000"/>
          </a:xfrm>
          <a:prstGeom prst="homePlate">
            <a:avLst/>
          </a:prstGeom>
          <a:blipFill>
            <a:blip r:embed="rId3"/>
            <a:stretch>
              <a:fillRect/>
            </a:stretch>
          </a:blipFill>
          <a:ln>
            <a:solidFill>
              <a:srgbClr val="3D2E32"/>
            </a:solidFill>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rtlCol="0" anchor="ctr"/>
          <a:lstStyle/>
          <a:p>
            <a:pPr algn="ctr"/>
            <a:endParaRPr lang="es-MX" sz="1200" b="1" dirty="0">
              <a:solidFill>
                <a:srgbClr val="3D2E32"/>
              </a:solidFill>
              <a:effectLst>
                <a:outerShdw blurRad="38100" dist="38100" dir="2700000" algn="tl">
                  <a:srgbClr val="000000">
                    <a:alpha val="43137"/>
                  </a:srgbClr>
                </a:outerShdw>
              </a:effectLst>
              <a:latin typeface="Montserrat Ultra Light" pitchFamily="50" charset="0"/>
            </a:endParaRPr>
          </a:p>
        </p:txBody>
      </p:sp>
      <p:sp>
        <p:nvSpPr>
          <p:cNvPr id="12" name="11 Elipse"/>
          <p:cNvSpPr/>
          <p:nvPr/>
        </p:nvSpPr>
        <p:spPr>
          <a:xfrm>
            <a:off x="35496" y="3657100"/>
            <a:ext cx="576000" cy="5760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600" b="1" dirty="0">
                <a:solidFill>
                  <a:schemeClr val="bg1"/>
                </a:solidFill>
                <a:effectLst>
                  <a:outerShdw blurRad="38100" dist="38100" dir="2700000" algn="tl">
                    <a:srgbClr val="000000">
                      <a:alpha val="43137"/>
                    </a:srgbClr>
                  </a:outerShdw>
                </a:effectLst>
              </a:rPr>
              <a:t>8</a:t>
            </a:r>
          </a:p>
        </p:txBody>
      </p:sp>
      <p:sp>
        <p:nvSpPr>
          <p:cNvPr id="13" name="12 CuadroTexto"/>
          <p:cNvSpPr txBox="1"/>
          <p:nvPr/>
        </p:nvSpPr>
        <p:spPr>
          <a:xfrm rot="16200000">
            <a:off x="-884961" y="5160415"/>
            <a:ext cx="2387360" cy="461665"/>
          </a:xfrm>
          <a:prstGeom prst="rect">
            <a:avLst/>
          </a:prstGeom>
          <a:noFill/>
        </p:spPr>
        <p:txBody>
          <a:bodyPr wrap="square" rtlCol="0">
            <a:spAutoFit/>
          </a:bodyPr>
          <a:lstStyle/>
          <a:p>
            <a:pPr algn="ctr"/>
            <a:r>
              <a:rPr lang="es-MX" sz="1200" b="1" dirty="0">
                <a:solidFill>
                  <a:schemeClr val="bg1"/>
                </a:solidFill>
                <a:effectLst>
                  <a:outerShdw blurRad="38100" dist="38100" dir="2700000" algn="tl">
                    <a:srgbClr val="000000">
                      <a:alpha val="43137"/>
                    </a:srgbClr>
                  </a:outerShdw>
                </a:effectLst>
                <a:latin typeface="Montserrat Ultra Light" pitchFamily="50" charset="0"/>
              </a:rPr>
              <a:t>Acciones del Programa en el ejercicio Fiscal actual</a:t>
            </a:r>
          </a:p>
        </p:txBody>
      </p:sp>
      <p:graphicFrame>
        <p:nvGraphicFramePr>
          <p:cNvPr id="14" name="13 Tabla"/>
          <p:cNvGraphicFramePr>
            <a:graphicFrameLocks noGrp="1"/>
          </p:cNvGraphicFramePr>
          <p:nvPr>
            <p:extLst>
              <p:ext uri="{D42A27DB-BD31-4B8C-83A1-F6EECF244321}">
                <p14:modId xmlns:p14="http://schemas.microsoft.com/office/powerpoint/2010/main" val="2310344185"/>
              </p:ext>
            </p:extLst>
          </p:nvPr>
        </p:nvGraphicFramePr>
        <p:xfrm>
          <a:off x="755575" y="4005064"/>
          <a:ext cx="8064897" cy="1959815"/>
        </p:xfrm>
        <a:graphic>
          <a:graphicData uri="http://schemas.openxmlformats.org/drawingml/2006/table">
            <a:tbl>
              <a:tblPr firstRow="1" bandRow="1">
                <a:effectLst/>
                <a:tableStyleId>{5C22544A-7EE6-4342-B048-85BDC9FD1C3A}</a:tableStyleId>
              </a:tblPr>
              <a:tblGrid>
                <a:gridCol w="8064897">
                  <a:extLst>
                    <a:ext uri="{9D8B030D-6E8A-4147-A177-3AD203B41FA5}">
                      <a16:colId xmlns="" xmlns:a16="http://schemas.microsoft.com/office/drawing/2014/main" val="20000"/>
                    </a:ext>
                  </a:extLst>
                </a:gridCol>
              </a:tblGrid>
              <a:tr h="1959815">
                <a:tc>
                  <a:txBody>
                    <a:bodyPr/>
                    <a:lstStyle/>
                    <a:p>
                      <a:pPr marL="171450" indent="-171450" algn="just" defTabSz="914400" rtl="0" eaLnBrk="1" latinLnBrk="0" hangingPunct="1">
                        <a:buFont typeface="Arial" pitchFamily="34" charset="0"/>
                        <a:buChar char="•"/>
                      </a:pPr>
                      <a:r>
                        <a:rPr lang="es-MX" sz="1000" b="0" kern="1200" dirty="0">
                          <a:solidFill>
                            <a:srgbClr val="3D2E32"/>
                          </a:solidFill>
                          <a:latin typeface="Montserrat Light" pitchFamily="50" charset="0"/>
                          <a:ea typeface="+mn-ea"/>
                          <a:cs typeface="+mn-cs"/>
                        </a:rPr>
                        <a:t>A partir del 2009-2010 en nivel federal realizo una donación de cámaras frías al estado y fue durante el 2013-2015 se crearon los Centros de Vacunología que permitieron mejorar la cadena de red de frio a nivel estatal para el almacenamiento y conservación de las vacunas.</a:t>
                      </a:r>
                    </a:p>
                    <a:p>
                      <a:pPr marL="171450" indent="-171450" algn="just" defTabSz="914400" rtl="0" eaLnBrk="1" latinLnBrk="0" hangingPunct="1">
                        <a:buFont typeface="Arial" pitchFamily="34" charset="0"/>
                        <a:buChar char="•"/>
                      </a:pPr>
                      <a:endParaRPr lang="es-MX"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1000" b="0" kern="1200" dirty="0">
                          <a:solidFill>
                            <a:srgbClr val="3D2E32"/>
                          </a:solidFill>
                          <a:latin typeface="Montserrat Light" pitchFamily="50" charset="0"/>
                          <a:ea typeface="+mn-ea"/>
                          <a:cs typeface="+mn-cs"/>
                        </a:rPr>
                        <a:t>El programa muestra un cumplimiento en sus metas programadas de capacitaciones y supervisiones.</a:t>
                      </a:r>
                    </a:p>
                    <a:p>
                      <a:pPr marL="171450" indent="-171450" algn="just" defTabSz="914400" rtl="0" eaLnBrk="1" latinLnBrk="0" hangingPunct="1">
                        <a:buFont typeface="Arial" pitchFamily="34" charset="0"/>
                        <a:buChar char="•"/>
                      </a:pPr>
                      <a:endParaRPr lang="es-MX" sz="1000" b="0" kern="1200" dirty="0">
                        <a:solidFill>
                          <a:srgbClr val="3D2E32"/>
                        </a:solidFill>
                        <a:latin typeface="Montserrat Light" pitchFamily="50" charset="0"/>
                        <a:ea typeface="+mn-ea"/>
                        <a:cs typeface="+mn-cs"/>
                      </a:endParaRPr>
                    </a:p>
                    <a:p>
                      <a:pPr marL="171450" indent="-171450" algn="just" defTabSz="914400" rtl="0" eaLnBrk="1" latinLnBrk="0" hangingPunct="1">
                        <a:buFont typeface="Arial" pitchFamily="34" charset="0"/>
                        <a:buChar char="•"/>
                      </a:pPr>
                      <a:r>
                        <a:rPr lang="es-MX" sz="1000" b="0" kern="1200" dirty="0">
                          <a:solidFill>
                            <a:srgbClr val="3D2E32"/>
                          </a:solidFill>
                          <a:latin typeface="Montserrat Light" pitchFamily="50" charset="0"/>
                          <a:ea typeface="+mn-ea"/>
                          <a:cs typeface="+mn-cs"/>
                        </a:rPr>
                        <a:t>Actualmente se está implementando las directrices para la obtención de licencias sanitarias y mantener un control de todos los procedimientos a seguir para mantener la calidad de la vacuna.</a:t>
                      </a:r>
                      <a:endParaRPr lang="es-MX" sz="1050" b="0" baseline="0" dirty="0">
                        <a:solidFill>
                          <a:schemeClr val="tx1"/>
                        </a:solidFill>
                        <a:latin typeface="Montserrat Light" pitchFamily="50"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bl>
          </a:graphicData>
        </a:graphic>
      </p:graphicFrame>
      <p:sp>
        <p:nvSpPr>
          <p:cNvPr id="16" name="1 Título">
            <a:extLst>
              <a:ext uri="{FF2B5EF4-FFF2-40B4-BE49-F238E27FC236}">
                <a16:creationId xmlns="" xmlns:a16="http://schemas.microsoft.com/office/drawing/2014/main" id="{DB3776A2-E8D9-47D0-9948-B235B98F329A}"/>
              </a:ext>
            </a:extLst>
          </p:cNvPr>
          <p:cNvSpPr>
            <a:spLocks noGrp="1"/>
          </p:cNvSpPr>
          <p:nvPr>
            <p:ph type="title"/>
          </p:nvPr>
        </p:nvSpPr>
        <p:spPr>
          <a:xfrm>
            <a:off x="3851920" y="703729"/>
            <a:ext cx="4320479" cy="276999"/>
          </a:xfrm>
        </p:spPr>
        <p:txBody>
          <a:bodyPr/>
          <a:lstStyle/>
          <a:p>
            <a:r>
              <a:rPr lang="es-MX" dirty="0">
                <a:solidFill>
                  <a:srgbClr val="3D2E32"/>
                </a:solidFill>
                <a:latin typeface="Montserrat Light" pitchFamily="50" charset="0"/>
              </a:rPr>
              <a:t>Vacunación Universal</a:t>
            </a:r>
            <a:endParaRPr lang="es-MX" dirty="0"/>
          </a:p>
        </p:txBody>
      </p:sp>
    </p:spTree>
    <p:extLst>
      <p:ext uri="{BB962C8B-B14F-4D97-AF65-F5344CB8AC3E}">
        <p14:creationId xmlns:p14="http://schemas.microsoft.com/office/powerpoint/2010/main" val="3113330947"/>
      </p:ext>
    </p:extLst>
  </p:cSld>
  <p:clrMapOvr>
    <a:masterClrMapping/>
  </p:clrMapOvr>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2857</TotalTime>
  <Words>1781</Words>
  <Application>Microsoft Office PowerPoint</Application>
  <PresentationFormat>Presentación en pantalla (4:3)</PresentationFormat>
  <Paragraphs>158</Paragraphs>
  <Slides>7</Slides>
  <Notes>2</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INFORME. Asistencia Alimentaria (Despensas y Desayunos Escolares)</vt:lpstr>
      <vt:lpstr>Vacunación Universal</vt:lpstr>
      <vt:lpstr>Vacunación Universal</vt:lpstr>
      <vt:lpstr>Vacunación Universal</vt:lpstr>
      <vt:lpstr>Vacunación Universal</vt:lpstr>
      <vt:lpstr>Vacunación Universal</vt:lpstr>
      <vt:lpstr>Vacunación Universal</vt:lpstr>
      <vt:lpstr>Vacunación Universal</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Vacunación Universal</dc:title>
  <cp:lastModifiedBy>tgpc@outlook.es</cp:lastModifiedBy>
  <cp:revision>111</cp:revision>
  <dcterms:created xsi:type="dcterms:W3CDTF">2020-02-21T23:32:07Z</dcterms:created>
  <dcterms:modified xsi:type="dcterms:W3CDTF">2021-05-19T02:36:46Z</dcterms:modified>
</cp:coreProperties>
</file>